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1"/>
    <p:sldMasterId id="2147483704" r:id="rId2"/>
  </p:sldMasterIdLst>
  <p:notesMasterIdLst>
    <p:notesMasterId r:id="rId21"/>
  </p:notesMasterIdLst>
  <p:sldIdLst>
    <p:sldId id="256" r:id="rId3"/>
    <p:sldId id="260" r:id="rId4"/>
    <p:sldId id="272" r:id="rId5"/>
    <p:sldId id="273" r:id="rId6"/>
    <p:sldId id="274" r:id="rId7"/>
    <p:sldId id="276" r:id="rId8"/>
    <p:sldId id="264" r:id="rId9"/>
    <p:sldId id="266" r:id="rId10"/>
    <p:sldId id="268" r:id="rId11"/>
    <p:sldId id="269" r:id="rId12"/>
    <p:sldId id="277" r:id="rId13"/>
    <p:sldId id="263" r:id="rId14"/>
    <p:sldId id="275" r:id="rId15"/>
    <p:sldId id="280" r:id="rId16"/>
    <p:sldId id="281" r:id="rId17"/>
    <p:sldId id="279" r:id="rId18"/>
    <p:sldId id="278"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4"/>
    <p:restoredTop sz="64006"/>
  </p:normalViewPr>
  <p:slideViewPr>
    <p:cSldViewPr snapToGrid="0">
      <p:cViewPr>
        <p:scale>
          <a:sx n="100" d="100"/>
          <a:sy n="100" d="100"/>
        </p:scale>
        <p:origin x="132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E3A7E-8A41-7B40-AA90-86C08DBD48A0}" type="datetimeFigureOut">
              <a:rPr lang="en-US" smtClean="0"/>
              <a:t>3/28/24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249C0-7D04-4446-B924-F7371891711D}" type="slidenum">
              <a:rPr lang="en-US" smtClean="0"/>
              <a:t>‹#›</a:t>
            </a:fld>
            <a:endParaRPr lang="en-US"/>
          </a:p>
        </p:txBody>
      </p:sp>
    </p:spTree>
    <p:extLst>
      <p:ext uri="{BB962C8B-B14F-4D97-AF65-F5344CB8AC3E}">
        <p14:creationId xmlns:p14="http://schemas.microsoft.com/office/powerpoint/2010/main" val="1156836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4249C0-7D04-4446-B924-F7371891711D}" type="slidenum">
              <a:rPr lang="en-US" smtClean="0"/>
              <a:t>1</a:t>
            </a:fld>
            <a:endParaRPr lang="en-US"/>
          </a:p>
        </p:txBody>
      </p:sp>
    </p:spTree>
    <p:extLst>
      <p:ext uri="{BB962C8B-B14F-4D97-AF65-F5344CB8AC3E}">
        <p14:creationId xmlns:p14="http://schemas.microsoft.com/office/powerpoint/2010/main" val="232338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here, we also compare our confusion matrix with inbuilt </a:t>
            </a:r>
            <a:r>
              <a:rPr lang="en-US" dirty="0" err="1"/>
              <a:t>svm</a:t>
            </a:r>
            <a:r>
              <a:rPr lang="en-US" dirty="0"/>
              <a:t>. In contrast with our custom </a:t>
            </a:r>
            <a:r>
              <a:rPr lang="en-US" dirty="0" err="1"/>
              <a:t>svm</a:t>
            </a:r>
            <a:r>
              <a:rPr lang="en-US" dirty="0"/>
              <a:t>, inbuilt linear kernel has higher values overall, with particularly high values on the diagonal. </a:t>
            </a:r>
          </a:p>
          <a:p>
            <a:r>
              <a:rPr lang="en-US" dirty="0"/>
              <a:t>This could imply that the classifier is more confident (which could be due to a hyperparameter tuning with C =0.01. </a:t>
            </a:r>
          </a:p>
          <a:p>
            <a:r>
              <a:rPr lang="en-US" dirty="0"/>
              <a:t>Also, these values were even well-classified by RBF kernel. Misclassification values are smaller than linear kernel. Let’s take an example as true label of 5. In our custom code, it was misclassified 78 times, in linear kernel it became smaller with 64. This becomes half (32) in RBF kernel. This suggests that the RBF kernel would be capturing more complex relationships in the data.</a:t>
            </a:r>
          </a:p>
          <a:p>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10</a:t>
            </a:fld>
            <a:endParaRPr lang="en-US"/>
          </a:p>
        </p:txBody>
      </p:sp>
    </p:spTree>
    <p:extLst>
      <p:ext uri="{BB962C8B-B14F-4D97-AF65-F5344CB8AC3E}">
        <p14:creationId xmlns:p14="http://schemas.microsoft.com/office/powerpoint/2010/main" val="237154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Slide 11 – Improvements</a:t>
            </a:r>
          </a:p>
          <a:p>
            <a:endParaRPr lang="en-US" dirty="0"/>
          </a:p>
          <a:p>
            <a:r>
              <a:rPr lang="en-US" dirty="0"/>
              <a:t>Finally, we are going to suggest potential improvements for better performance. First, it would be better-</a:t>
            </a:r>
            <a:r>
              <a:rPr lang="en-US" dirty="0" err="1"/>
              <a:t>optimised</a:t>
            </a:r>
            <a:r>
              <a:rPr lang="en-US" dirty="0"/>
              <a:t> to implement some advanced algorithms such as stochastic gradient descent (SGD) or mini-batch gradient descent. It can lead to faster convergence since SGD updates model parameters by making progress before seeing the entire dataset, and mini batching needs fewer calculation by making a small subset of training data. Hyperparameter tuning, like adjusting the learning rate and regularization, can fine-tune our model's performance. By using grid search this would give us better results. And Feature scaling would be applicable as well. By </a:t>
            </a:r>
            <a:r>
              <a:rPr lang="en-US" dirty="0" err="1"/>
              <a:t>normalising</a:t>
            </a:r>
            <a:r>
              <a:rPr lang="en-US" dirty="0"/>
              <a:t> input features of pixels in dataset to range between 0 and 1, the algorithms would behave better because the feature space is bounded and more consistent.</a:t>
            </a:r>
          </a:p>
          <a:p>
            <a:r>
              <a:rPr lang="en-US" dirty="0"/>
              <a:t>[9:30 PM, 27/03/2024] </a:t>
            </a:r>
            <a:r>
              <a:rPr lang="en-US" dirty="0" err="1"/>
              <a:t>Sheshta</a:t>
            </a:r>
            <a:r>
              <a:rPr lang="en-US" dirty="0"/>
              <a:t>: </a:t>
            </a:r>
          </a:p>
        </p:txBody>
      </p:sp>
      <p:sp>
        <p:nvSpPr>
          <p:cNvPr id="4" name="Slide Number Placeholder 3"/>
          <p:cNvSpPr>
            <a:spLocks noGrp="1"/>
          </p:cNvSpPr>
          <p:nvPr>
            <p:ph type="sldNum" sz="quarter" idx="5"/>
          </p:nvPr>
        </p:nvSpPr>
        <p:spPr/>
        <p:txBody>
          <a:bodyPr/>
          <a:lstStyle/>
          <a:p>
            <a:fld id="{734249C0-7D04-4446-B924-F7371891711D}" type="slidenum">
              <a:rPr lang="en-US" smtClean="0"/>
              <a:t>11</a:t>
            </a:fld>
            <a:endParaRPr lang="en-US"/>
          </a:p>
        </p:txBody>
      </p:sp>
    </p:spTree>
    <p:extLst>
      <p:ext uri="{BB962C8B-B14F-4D97-AF65-F5344CB8AC3E}">
        <p14:creationId xmlns:p14="http://schemas.microsoft.com/office/powerpoint/2010/main" val="1709494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D0D0D"/>
                </a:solidFill>
                <a:effectLst/>
                <a:highlight>
                  <a:srgbClr val="FFFFFF"/>
                </a:highlight>
                <a:latin typeface="Söhne"/>
              </a:rPr>
              <a:t>In Support Vector Machine (SVM) models, the choice of kernel is crucial for determining the decision boundary's flexibility. The kernel function transforms the input data into a higher-dimensional space where a linear separator might be found for complex datasets. There are several types of kernel functions, each with its unique characteristics and application</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Choosing a kernel totally depends on what kind of dataset are you working on. If it is linearly separable then you must opt. for linear kernel function since it is very easy to use and the complexity is much lower compared to other kernel functions. I’d recommend you start with a hypothesis that your data is linearly separable and choose a linear kernel function.</a:t>
            </a:r>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13</a:t>
            </a:fld>
            <a:endParaRPr lang="en-US"/>
          </a:p>
        </p:txBody>
      </p:sp>
    </p:spTree>
    <p:extLst>
      <p:ext uri="{BB962C8B-B14F-4D97-AF65-F5344CB8AC3E}">
        <p14:creationId xmlns:p14="http://schemas.microsoft.com/office/powerpoint/2010/main" val="270785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15</a:t>
            </a:fld>
            <a:endParaRPr lang="en-US"/>
          </a:p>
        </p:txBody>
      </p:sp>
    </p:spTree>
    <p:extLst>
      <p:ext uri="{BB962C8B-B14F-4D97-AF65-F5344CB8AC3E}">
        <p14:creationId xmlns:p14="http://schemas.microsoft.com/office/powerpoint/2010/main" val="4223193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18</a:t>
            </a:fld>
            <a:endParaRPr lang="en-US"/>
          </a:p>
        </p:txBody>
      </p:sp>
    </p:spTree>
    <p:extLst>
      <p:ext uri="{BB962C8B-B14F-4D97-AF65-F5344CB8AC3E}">
        <p14:creationId xmlns:p14="http://schemas.microsoft.com/office/powerpoint/2010/main" val="348356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D0D0D"/>
                </a:solidFill>
                <a:effectLst/>
                <a:highlight>
                  <a:srgbClr val="FFFFFF"/>
                </a:highlight>
                <a:latin typeface="Söhne"/>
              </a:rPr>
              <a:t>Feature scaling is performed by dividing the pixel values by 255.0, normalizing them to a range of 0 to 1 to improve the SVM model's convergence during training.</a:t>
            </a:r>
          </a:p>
          <a:p>
            <a:endParaRPr lang="en-GB" b="0" i="0" u="none" strike="noStrike" dirty="0">
              <a:solidFill>
                <a:srgbClr val="0D0D0D"/>
              </a:solidFill>
              <a:effectLst/>
              <a:highlight>
                <a:srgbClr val="FFFFFF"/>
              </a:highlight>
              <a:latin typeface="Söhne"/>
            </a:endParaRPr>
          </a:p>
          <a:p>
            <a:r>
              <a:rPr lang="en-GB" b="0" i="0" u="none" strike="noStrike" dirty="0">
                <a:solidFill>
                  <a:srgbClr val="0D0D0D"/>
                </a:solidFill>
                <a:effectLst/>
                <a:highlight>
                  <a:srgbClr val="FFFFFF"/>
                </a:highlight>
                <a:latin typeface="Söhne"/>
              </a:rPr>
              <a:t>Step 3 The SVM model is trained using the training data split from the MNIST dataset. For each class in the dataset, a binary classifier is trained in a one-vs-all fashion, distinguishing each digit from all other digits. This step involves iterative adjustments to the model's weights and bias based on the training data to minimize classification errors.</a:t>
            </a:r>
          </a:p>
          <a:p>
            <a:endParaRPr lang="en-GB" b="0" i="0" u="none" strike="noStrike" dirty="0">
              <a:solidFill>
                <a:srgbClr val="0D0D0D"/>
              </a:solidFill>
              <a:effectLst/>
              <a:highlight>
                <a:srgbClr val="FFFFFF"/>
              </a:highlight>
              <a:latin typeface="Söhne"/>
            </a:endParaRPr>
          </a:p>
          <a:p>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2</a:t>
            </a:fld>
            <a:endParaRPr lang="en-US"/>
          </a:p>
        </p:txBody>
      </p:sp>
    </p:spTree>
    <p:extLst>
      <p:ext uri="{BB962C8B-B14F-4D97-AF65-F5344CB8AC3E}">
        <p14:creationId xmlns:p14="http://schemas.microsoft.com/office/powerpoint/2010/main" val="3738750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3</a:t>
            </a:fld>
            <a:endParaRPr lang="en-US"/>
          </a:p>
        </p:txBody>
      </p:sp>
    </p:spTree>
    <p:extLst>
      <p:ext uri="{BB962C8B-B14F-4D97-AF65-F5344CB8AC3E}">
        <p14:creationId xmlns:p14="http://schemas.microsoft.com/office/powerpoint/2010/main" val="2931167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research the most common methods to tackle this problem is using polynomial </a:t>
            </a:r>
            <a:r>
              <a:rPr lang="en-US" dirty="0" err="1"/>
              <a:t>svm</a:t>
            </a:r>
            <a:r>
              <a:rPr lang="en-US" dirty="0"/>
              <a:t> or </a:t>
            </a:r>
            <a:r>
              <a:rPr lang="en-US" dirty="0" err="1"/>
              <a:t>cnn</a:t>
            </a:r>
            <a:r>
              <a:rPr lang="en-US" dirty="0"/>
              <a:t> where we have less error rate</a:t>
            </a:r>
          </a:p>
        </p:txBody>
      </p:sp>
      <p:sp>
        <p:nvSpPr>
          <p:cNvPr id="4" name="Slide Number Placeholder 3"/>
          <p:cNvSpPr>
            <a:spLocks noGrp="1"/>
          </p:cNvSpPr>
          <p:nvPr>
            <p:ph type="sldNum" sz="quarter" idx="5"/>
          </p:nvPr>
        </p:nvSpPr>
        <p:spPr/>
        <p:txBody>
          <a:bodyPr/>
          <a:lstStyle/>
          <a:p>
            <a:fld id="{734249C0-7D04-4446-B924-F7371891711D}" type="slidenum">
              <a:rPr lang="en-US" smtClean="0"/>
              <a:t>4</a:t>
            </a:fld>
            <a:endParaRPr lang="en-US"/>
          </a:p>
        </p:txBody>
      </p:sp>
    </p:spTree>
    <p:extLst>
      <p:ext uri="{BB962C8B-B14F-4D97-AF65-F5344CB8AC3E}">
        <p14:creationId xmlns:p14="http://schemas.microsoft.com/office/powerpoint/2010/main" val="2485077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0" i="0" u="none" strike="noStrike" dirty="0">
                <a:solidFill>
                  <a:srgbClr val="383838"/>
                </a:solidFill>
                <a:effectLst/>
                <a:highlight>
                  <a:srgbClr val="FFFFFF"/>
                </a:highlight>
                <a:latin typeface="Inter"/>
              </a:rPr>
              <a:t>equation of a hyperplane is </a:t>
            </a:r>
            <a:r>
              <a:rPr lang="en-GB" b="0" i="0" u="none" strike="noStrike" dirty="0" err="1">
                <a:solidFill>
                  <a:srgbClr val="383838"/>
                </a:solidFill>
                <a:effectLst/>
                <a:highlight>
                  <a:srgbClr val="FFFFFF"/>
                </a:highlight>
                <a:latin typeface="Inter"/>
              </a:rPr>
              <a:t>w.x+b</a:t>
            </a:r>
            <a:r>
              <a:rPr lang="en-GB" b="0" i="0" u="none" strike="noStrike" dirty="0">
                <a:solidFill>
                  <a:srgbClr val="383838"/>
                </a:solidFill>
                <a:effectLst/>
                <a:highlight>
                  <a:srgbClr val="FFFFFF"/>
                </a:highlight>
                <a:latin typeface="Inter"/>
              </a:rPr>
              <a:t>=0 where w is a vector normal to hyperplane and b is an offset.</a:t>
            </a:r>
            <a:endParaRPr lang="en-US" dirty="0"/>
          </a:p>
          <a:p>
            <a:r>
              <a:rPr lang="en-US" dirty="0"/>
              <a:t>  </a:t>
            </a:r>
          </a:p>
        </p:txBody>
      </p:sp>
      <p:sp>
        <p:nvSpPr>
          <p:cNvPr id="4" name="Slide Number Placeholder 3"/>
          <p:cNvSpPr>
            <a:spLocks noGrp="1"/>
          </p:cNvSpPr>
          <p:nvPr>
            <p:ph type="sldNum" sz="quarter" idx="5"/>
          </p:nvPr>
        </p:nvSpPr>
        <p:spPr/>
        <p:txBody>
          <a:bodyPr/>
          <a:lstStyle/>
          <a:p>
            <a:fld id="{734249C0-7D04-4446-B924-F7371891711D}" type="slidenum">
              <a:rPr lang="en-US" smtClean="0"/>
              <a:t>5</a:t>
            </a:fld>
            <a:endParaRPr lang="en-US"/>
          </a:p>
        </p:txBody>
      </p:sp>
    </p:spTree>
    <p:extLst>
      <p:ext uri="{BB962C8B-B14F-4D97-AF65-F5344CB8AC3E}">
        <p14:creationId xmlns:p14="http://schemas.microsoft.com/office/powerpoint/2010/main" val="41868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err="1">
                <a:solidFill>
                  <a:srgbClr val="383838"/>
                </a:solidFill>
                <a:effectLst/>
                <a:highlight>
                  <a:srgbClr val="FFFFFF"/>
                </a:highlight>
                <a:latin typeface="Inter"/>
              </a:rPr>
              <a:t>Kernal</a:t>
            </a:r>
            <a:r>
              <a:rPr lang="en-GB" b="0" i="0" u="none" strike="noStrike" dirty="0">
                <a:solidFill>
                  <a:srgbClr val="383838"/>
                </a:solidFill>
                <a:effectLst/>
                <a:highlight>
                  <a:srgbClr val="FFFFFF"/>
                </a:highlight>
                <a:latin typeface="Inter"/>
              </a:rPr>
              <a:t>- Transformation / helps algorithm / find suitable representation of data.</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Transforming / input space to higher </a:t>
            </a:r>
            <a:r>
              <a:rPr lang="en-GB" b="0" i="0" u="none" strike="noStrike" dirty="0" err="1">
                <a:solidFill>
                  <a:srgbClr val="383838"/>
                </a:solidFill>
                <a:effectLst/>
                <a:highlight>
                  <a:srgbClr val="FFFFFF"/>
                </a:highlight>
                <a:latin typeface="Inter"/>
              </a:rPr>
              <a:t>dimensionsonal</a:t>
            </a:r>
            <a:r>
              <a:rPr lang="en-GB" b="0" i="0" u="none" strike="noStrike" dirty="0">
                <a:solidFill>
                  <a:srgbClr val="383838"/>
                </a:solidFill>
                <a:effectLst/>
                <a:highlight>
                  <a:srgbClr val="FFFFFF"/>
                </a:highlight>
                <a:latin typeface="Inter"/>
              </a:rPr>
              <a:t> Space.</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How do you want to perceive your maze??</a:t>
            </a:r>
          </a:p>
          <a:p>
            <a:endParaRPr lang="en-GB" b="0" i="0" u="none" strike="noStrike" dirty="0">
              <a:solidFill>
                <a:srgbClr val="383838"/>
              </a:solidFill>
              <a:effectLst/>
              <a:highlight>
                <a:srgbClr val="FFFFFF"/>
              </a:highlight>
              <a:latin typeface="Inter"/>
            </a:endParaRPr>
          </a:p>
          <a:p>
            <a:r>
              <a:rPr lang="en-GB" b="0" i="0" u="none" strike="noStrike" dirty="0" err="1">
                <a:solidFill>
                  <a:srgbClr val="383838"/>
                </a:solidFill>
                <a:effectLst/>
                <a:highlight>
                  <a:srgbClr val="FFFFFF"/>
                </a:highlight>
                <a:latin typeface="Inter"/>
              </a:rPr>
              <a:t>Kernal</a:t>
            </a:r>
            <a:r>
              <a:rPr lang="en-GB" b="0" i="0" u="none" strike="noStrike" dirty="0">
                <a:solidFill>
                  <a:srgbClr val="383838"/>
                </a:solidFill>
                <a:effectLst/>
                <a:highlight>
                  <a:srgbClr val="FFFFFF"/>
                </a:highlight>
                <a:latin typeface="Inter"/>
              </a:rPr>
              <a:t>/ special glass / maze in different ways.</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 Linear </a:t>
            </a:r>
            <a:r>
              <a:rPr lang="en-GB" b="0" i="0" u="none" strike="noStrike" dirty="0" err="1">
                <a:solidFill>
                  <a:srgbClr val="383838"/>
                </a:solidFill>
                <a:effectLst/>
                <a:highlight>
                  <a:srgbClr val="FFFFFF"/>
                </a:highlight>
                <a:latin typeface="Inter"/>
              </a:rPr>
              <a:t>Kernal</a:t>
            </a:r>
            <a:r>
              <a:rPr lang="en-GB" b="0" i="0" u="none" strike="noStrike" dirty="0">
                <a:solidFill>
                  <a:srgbClr val="383838"/>
                </a:solidFill>
                <a:effectLst/>
                <a:highlight>
                  <a:srgbClr val="FFFFFF"/>
                </a:highlight>
                <a:latin typeface="Inter"/>
              </a:rPr>
              <a:t> - maze view/ straight grid of lines </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 polynomial </a:t>
            </a:r>
            <a:r>
              <a:rPr lang="en-GB" b="0" i="0" u="none" strike="noStrike" dirty="0" err="1">
                <a:solidFill>
                  <a:srgbClr val="383838"/>
                </a:solidFill>
                <a:effectLst/>
                <a:highlight>
                  <a:srgbClr val="FFFFFF"/>
                </a:highlight>
                <a:latin typeface="Inter"/>
              </a:rPr>
              <a:t>Kernal</a:t>
            </a:r>
            <a:r>
              <a:rPr lang="en-GB" b="0" i="0" u="none" strike="noStrike" dirty="0">
                <a:solidFill>
                  <a:srgbClr val="383838"/>
                </a:solidFill>
                <a:effectLst/>
                <a:highlight>
                  <a:srgbClr val="FFFFFF"/>
                </a:highlight>
                <a:latin typeface="Inter"/>
              </a:rPr>
              <a:t> - glass / bends the walls / creating curves</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 RBF </a:t>
            </a:r>
            <a:r>
              <a:rPr lang="en-GB" b="0" i="0" u="none" strike="noStrike" dirty="0" err="1">
                <a:solidFill>
                  <a:srgbClr val="383838"/>
                </a:solidFill>
                <a:effectLst/>
                <a:highlight>
                  <a:srgbClr val="FFFFFF"/>
                </a:highlight>
                <a:latin typeface="Inter"/>
              </a:rPr>
              <a:t>Kernal</a:t>
            </a:r>
            <a:r>
              <a:rPr lang="en-GB" b="0" i="0" u="none" strike="noStrike" dirty="0">
                <a:solidFill>
                  <a:srgbClr val="383838"/>
                </a:solidFill>
                <a:effectLst/>
                <a:highlight>
                  <a:srgbClr val="FFFFFF"/>
                </a:highlight>
                <a:latin typeface="Inter"/>
              </a:rPr>
              <a:t> - glass / wraps the maze / into space / every point is unique</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Gamma - Light to see clearly </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 HG - Narrow Bean / focusing nearby parameters</a:t>
            </a:r>
          </a:p>
          <a:p>
            <a:pPr marL="171450" indent="-171450">
              <a:buFont typeface="Arial" panose="020B0604020202020204" pitchFamily="34" charset="0"/>
              <a:buChar char="•"/>
            </a:pPr>
            <a:r>
              <a:rPr lang="en-GB" b="0" i="0" u="none" strike="noStrike" dirty="0">
                <a:solidFill>
                  <a:srgbClr val="383838"/>
                </a:solidFill>
                <a:effectLst/>
                <a:highlight>
                  <a:srgbClr val="FFFFFF"/>
                </a:highlight>
                <a:latin typeface="Inter"/>
              </a:rPr>
              <a:t>LG - Wide Beam /  broader view of pathway</a:t>
            </a:r>
          </a:p>
          <a:p>
            <a:pPr marL="171450" indent="-171450">
              <a:buFont typeface="Arial" panose="020B0604020202020204" pitchFamily="34" charset="0"/>
              <a:buChar char="•"/>
            </a:pPr>
            <a:endParaRPr lang="en-GB" b="0" i="0" u="none" strike="noStrike" dirty="0">
              <a:solidFill>
                <a:srgbClr val="383838"/>
              </a:solidFill>
              <a:effectLst/>
              <a:highlight>
                <a:srgbClr val="FFFFFF"/>
              </a:highlight>
              <a:latin typeface="Inter"/>
            </a:endParaRPr>
          </a:p>
          <a:p>
            <a:pPr marL="171450" indent="-171450">
              <a:buFont typeface="Arial" panose="020B0604020202020204" pitchFamily="34" charset="0"/>
              <a:buChar char="•"/>
            </a:pPr>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x’ = landmark</a:t>
            </a:r>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6</a:t>
            </a:fld>
            <a:endParaRPr lang="en-US"/>
          </a:p>
        </p:txBody>
      </p:sp>
    </p:spTree>
    <p:extLst>
      <p:ext uri="{BB962C8B-B14F-4D97-AF65-F5344CB8AC3E}">
        <p14:creationId xmlns:p14="http://schemas.microsoft.com/office/powerpoint/2010/main" val="371882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u="none" strike="noStrike" dirty="0">
                <a:solidFill>
                  <a:srgbClr val="0D0D0D"/>
                </a:solidFill>
                <a:effectLst/>
                <a:latin typeface="Söhne"/>
              </a:rPr>
              <a:t>Initialization - Setting up the parameters /model / before training.</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1. Learning rate - how fast / carefully model can learn </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 HLR - Long steps / missing details / overshooting / shorter time</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 LLR - short steps / intricate details / longer time</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2. Lambda - controls complexity / preventing overfitting</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 HL - Simple path / focusing landmarks / </a:t>
            </a:r>
            <a:r>
              <a:rPr lang="en-GB" b="0" i="0" u="none" strike="noStrike" dirty="0" err="1">
                <a:solidFill>
                  <a:srgbClr val="0D0D0D"/>
                </a:solidFill>
                <a:effectLst/>
                <a:latin typeface="Söhne"/>
              </a:rPr>
              <a:t>undefitting</a:t>
            </a:r>
            <a:endParaRPr lang="en-GB" b="0" i="0" u="none" strike="noStrike" dirty="0">
              <a:solidFill>
                <a:srgbClr val="0D0D0D"/>
              </a:solidFill>
              <a:effectLst/>
              <a:latin typeface="Söhne"/>
            </a:endParaRP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 LL - memorizing intricating details / overfitting</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3. Weights - multiple paths/ Dead end, long route, short route / assigning hight weight to short</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4. Bias - starting point that helps steer our decision even if the features are not informative</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5. n </a:t>
            </a:r>
            <a:r>
              <a:rPr lang="en-GB" b="0" i="0" u="none" strike="noStrike" dirty="0" err="1">
                <a:solidFill>
                  <a:srgbClr val="0D0D0D"/>
                </a:solidFill>
                <a:effectLst/>
                <a:latin typeface="Söhne"/>
              </a:rPr>
              <a:t>iters</a:t>
            </a:r>
            <a:r>
              <a:rPr lang="en-GB" b="0" i="0" u="none" strike="noStrike" dirty="0">
                <a:solidFill>
                  <a:srgbClr val="0D0D0D"/>
                </a:solidFill>
                <a:effectLst/>
                <a:latin typeface="Söhne"/>
              </a:rPr>
              <a:t> - no. of iterations / improvising from previous model</a:t>
            </a:r>
          </a:p>
          <a:p>
            <a:pPr algn="l">
              <a:buFont typeface="Arial" panose="020B0604020202020204" pitchFamily="34" charset="0"/>
              <a:buChar char="•"/>
            </a:pPr>
            <a:r>
              <a:rPr lang="en-GB" b="0" i="0" u="none" strike="noStrike" dirty="0">
                <a:solidFill>
                  <a:srgbClr val="0D0D0D"/>
                </a:solidFill>
                <a:effectLst/>
                <a:latin typeface="Söhne"/>
              </a:rPr>
              <a:t>‐-----‐-------------------------------------</a:t>
            </a:r>
          </a:p>
          <a:p>
            <a:pPr algn="l">
              <a:buFont typeface="Arial" panose="020B0604020202020204" pitchFamily="34" charset="0"/>
              <a:buChar char="•"/>
            </a:pPr>
            <a:r>
              <a:rPr lang="en-GB" b="0" i="0" u="none" strike="noStrike" dirty="0">
                <a:solidFill>
                  <a:srgbClr val="0D0D0D"/>
                </a:solidFill>
                <a:effectLst/>
                <a:latin typeface="Söhne"/>
              </a:rPr>
              <a:t>Fitting- Prepares model / learn from X &amp; Y</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Transformation/ </a:t>
            </a:r>
            <a:r>
              <a:rPr lang="en-GB" b="0" i="0" u="none" strike="noStrike" dirty="0" err="1">
                <a:solidFill>
                  <a:srgbClr val="0D0D0D"/>
                </a:solidFill>
                <a:effectLst/>
                <a:latin typeface="Söhne"/>
              </a:rPr>
              <a:t>multiclasses</a:t>
            </a:r>
            <a:r>
              <a:rPr lang="en-GB" b="0" i="0" u="none" strike="noStrike" dirty="0">
                <a:solidFill>
                  <a:srgbClr val="0D0D0D"/>
                </a:solidFill>
                <a:effectLst/>
                <a:latin typeface="Söhne"/>
              </a:rPr>
              <a:t>/ multiple binary classes</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Each class / binary label/ current class is 1 &amp; others are -1.</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a:t>
            </a:r>
          </a:p>
          <a:p>
            <a:pPr algn="l">
              <a:buFont typeface="Arial" panose="020B0604020202020204" pitchFamily="34" charset="0"/>
              <a:buChar char="•"/>
            </a:pPr>
            <a:r>
              <a:rPr lang="en-GB" b="0" i="0" u="none" strike="noStrike" dirty="0">
                <a:solidFill>
                  <a:srgbClr val="0D0D0D"/>
                </a:solidFill>
                <a:effectLst/>
                <a:latin typeface="Söhne"/>
              </a:rPr>
              <a:t>Training - Stochastic </a:t>
            </a:r>
            <a:r>
              <a:rPr lang="en-GB" b="0" i="0" u="none" strike="noStrike" dirty="0" err="1">
                <a:solidFill>
                  <a:srgbClr val="0D0D0D"/>
                </a:solidFill>
                <a:effectLst/>
                <a:latin typeface="Söhne"/>
              </a:rPr>
              <a:t>Gradiet</a:t>
            </a:r>
            <a:r>
              <a:rPr lang="en-GB" b="0" i="0" u="none" strike="noStrike" dirty="0">
                <a:solidFill>
                  <a:srgbClr val="0D0D0D"/>
                </a:solidFill>
                <a:effectLst/>
                <a:latin typeface="Söhne"/>
              </a:rPr>
              <a:t> Descent (SGD) / </a:t>
            </a:r>
            <a:r>
              <a:rPr lang="en-GB" b="0" i="0" u="none" strike="noStrike" dirty="0" err="1">
                <a:solidFill>
                  <a:srgbClr val="0D0D0D"/>
                </a:solidFill>
                <a:effectLst/>
                <a:latin typeface="Söhne"/>
              </a:rPr>
              <a:t>optimzation</a:t>
            </a:r>
            <a:r>
              <a:rPr lang="en-GB" b="0" i="0" u="none" strike="noStrike" dirty="0">
                <a:solidFill>
                  <a:srgbClr val="0D0D0D"/>
                </a:solidFill>
                <a:effectLst/>
                <a:latin typeface="Söhne"/>
              </a:rPr>
              <a:t> technique / better W &amp; B / for training </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Process Involved</a:t>
            </a:r>
          </a:p>
          <a:p>
            <a:pPr algn="l">
              <a:buFont typeface="Arial" panose="020B0604020202020204" pitchFamily="34" charset="0"/>
              <a:buChar char="•"/>
            </a:pPr>
            <a:r>
              <a:rPr lang="en-GB" b="0" i="0" u="none" strike="noStrike" dirty="0">
                <a:solidFill>
                  <a:srgbClr val="0D0D0D"/>
                </a:solidFill>
                <a:effectLst/>
                <a:latin typeface="Söhne"/>
              </a:rPr>
              <a:t>* Random Exploration</a:t>
            </a:r>
          </a:p>
          <a:p>
            <a:pPr algn="l">
              <a:buFont typeface="Arial" panose="020B0604020202020204" pitchFamily="34" charset="0"/>
              <a:buChar char="•"/>
            </a:pPr>
            <a:r>
              <a:rPr lang="en-GB" b="0" i="0" u="none" strike="noStrike" dirty="0">
                <a:solidFill>
                  <a:srgbClr val="0D0D0D"/>
                </a:solidFill>
                <a:effectLst/>
                <a:latin typeface="Söhne"/>
              </a:rPr>
              <a:t>* Take a step</a:t>
            </a:r>
          </a:p>
          <a:p>
            <a:pPr algn="l">
              <a:buFont typeface="Arial" panose="020B0604020202020204" pitchFamily="34" charset="0"/>
              <a:buChar char="•"/>
            </a:pPr>
            <a:r>
              <a:rPr lang="en-GB" b="0" i="0" u="none" strike="noStrike" dirty="0">
                <a:solidFill>
                  <a:srgbClr val="0D0D0D"/>
                </a:solidFill>
                <a:effectLst/>
                <a:latin typeface="Söhne"/>
              </a:rPr>
              <a:t>* Learn from mistakes</a:t>
            </a:r>
          </a:p>
          <a:p>
            <a:pPr algn="l">
              <a:buFont typeface="Arial" panose="020B0604020202020204" pitchFamily="34" charset="0"/>
              <a:buChar char="•"/>
            </a:pPr>
            <a:r>
              <a:rPr lang="en-GB" b="0" i="0" u="none" strike="noStrike" dirty="0">
                <a:solidFill>
                  <a:srgbClr val="0D0D0D"/>
                </a:solidFill>
                <a:effectLst/>
                <a:latin typeface="Söhne"/>
              </a:rPr>
              <a:t>* Repeat</a:t>
            </a:r>
          </a:p>
          <a:p>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7</a:t>
            </a:fld>
            <a:endParaRPr lang="en-US"/>
          </a:p>
        </p:txBody>
      </p:sp>
    </p:spTree>
    <p:extLst>
      <p:ext uri="{BB962C8B-B14F-4D97-AF65-F5344CB8AC3E}">
        <p14:creationId xmlns:p14="http://schemas.microsoft.com/office/powerpoint/2010/main" val="2177765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383838"/>
                </a:solidFill>
                <a:effectLst/>
                <a:highlight>
                  <a:srgbClr val="FFFFFF"/>
                </a:highlight>
                <a:latin typeface="Inter"/>
              </a:rPr>
              <a:t>The OVO approach breaks down the multiclass problem into binary subproblems.</a:t>
            </a:r>
          </a:p>
          <a:p>
            <a:r>
              <a:rPr lang="en-GB" b="0" i="0" u="none" strike="noStrike" dirty="0">
                <a:solidFill>
                  <a:srgbClr val="383838"/>
                </a:solidFill>
                <a:effectLst/>
                <a:highlight>
                  <a:srgbClr val="FFFFFF"/>
                </a:highlight>
                <a:latin typeface="Inter"/>
              </a:rPr>
              <a:t> </a:t>
            </a:r>
          </a:p>
          <a:p>
            <a:r>
              <a:rPr lang="en-GB" b="0" i="0" u="none" strike="noStrike" dirty="0">
                <a:solidFill>
                  <a:srgbClr val="383838"/>
                </a:solidFill>
                <a:effectLst/>
                <a:highlight>
                  <a:srgbClr val="FFFFFF"/>
                </a:highlight>
                <a:latin typeface="Inter"/>
              </a:rPr>
              <a:t>The OVA trains separate SVM classifiers for each class.</a:t>
            </a:r>
          </a:p>
          <a:p>
            <a:r>
              <a:rPr lang="en-GB" b="0" i="0" u="none" strike="noStrike" dirty="0">
                <a:solidFill>
                  <a:srgbClr val="383838"/>
                </a:solidFill>
                <a:effectLst/>
                <a:highlight>
                  <a:srgbClr val="FFFFFF"/>
                </a:highlight>
                <a:latin typeface="Inter"/>
              </a:rPr>
              <a:t> </a:t>
            </a:r>
          </a:p>
          <a:p>
            <a:r>
              <a:rPr lang="en-GB" b="0" i="0" u="none" strike="noStrike" dirty="0">
                <a:solidFill>
                  <a:srgbClr val="383838"/>
                </a:solidFill>
                <a:effectLst/>
                <a:highlight>
                  <a:srgbClr val="FFFFFF"/>
                </a:highlight>
                <a:latin typeface="Inter"/>
              </a:rPr>
              <a:t>DAG offers a hierarchical grouping approach, reducing diversity from the majority class.</a:t>
            </a:r>
          </a:p>
          <a:p>
            <a:endParaRPr lang="en-GB" b="0" i="0" u="none" strike="noStrike" dirty="0">
              <a:solidFill>
                <a:srgbClr val="383838"/>
              </a:solidFill>
              <a:effectLst/>
              <a:highlight>
                <a:srgbClr val="FFFFFF"/>
              </a:highlight>
              <a:latin typeface="Inter"/>
            </a:endParaRP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For instance, let’s consider a scenario with three class classification problems: Green, Red, and Blue.</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In the One-to-One approach, we aim to identify the hyperplane that separates every pair of classes, disregarding the points of the third class. For example, the Red-Blue line maximizes separation only between blue and red points, without considering the green points.</a:t>
            </a:r>
          </a:p>
          <a:p>
            <a:endParaRPr lang="en-GB" b="0" i="0" u="none" strike="noStrike" dirty="0">
              <a:solidFill>
                <a:srgbClr val="383838"/>
              </a:solidFill>
              <a:effectLst/>
              <a:highlight>
                <a:srgbClr val="FFFFFF"/>
              </a:highlight>
              <a:latin typeface="Inter"/>
            </a:endParaRPr>
          </a:p>
          <a:p>
            <a:r>
              <a:rPr lang="en-GB" b="0" i="0" u="none" strike="noStrike" dirty="0">
                <a:solidFill>
                  <a:srgbClr val="383838"/>
                </a:solidFill>
                <a:effectLst/>
                <a:highlight>
                  <a:srgbClr val="FFFFFF"/>
                </a:highlight>
                <a:latin typeface="Inter"/>
              </a:rPr>
              <a:t>In the One vs All approach, a hyperplane is sought to separate the classes, considering all points and dividing them into two groups: one for the points of the class being </a:t>
            </a:r>
            <a:r>
              <a:rPr lang="en-GB" b="0" i="0" u="none" strike="noStrike" dirty="0" err="1">
                <a:solidFill>
                  <a:srgbClr val="383838"/>
                </a:solidFill>
                <a:effectLst/>
                <a:highlight>
                  <a:srgbClr val="FFFFFF"/>
                </a:highlight>
                <a:latin typeface="Inter"/>
              </a:rPr>
              <a:t>analyzed</a:t>
            </a:r>
            <a:r>
              <a:rPr lang="en-GB" b="0" i="0" u="none" strike="noStrike" dirty="0">
                <a:solidFill>
                  <a:srgbClr val="383838"/>
                </a:solidFill>
                <a:effectLst/>
                <a:highlight>
                  <a:srgbClr val="FFFFFF"/>
                </a:highlight>
                <a:latin typeface="Inter"/>
              </a:rPr>
              <a:t> and another for all other points.</a:t>
            </a:r>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8</a:t>
            </a:fld>
            <a:endParaRPr lang="en-US"/>
          </a:p>
        </p:txBody>
      </p:sp>
    </p:spTree>
    <p:extLst>
      <p:ext uri="{BB962C8B-B14F-4D97-AF65-F5344CB8AC3E}">
        <p14:creationId xmlns:p14="http://schemas.microsoft.com/office/powerpoint/2010/main" val="3075122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73239"/>
                </a:solidFill>
                <a:effectLst/>
                <a:latin typeface="Nunito" panose="020F0502020204030204" pitchFamily="34" charset="0"/>
              </a:rPr>
              <a:t>y- the actual class (-1 or 1)</a:t>
            </a:r>
          </a:p>
          <a:p>
            <a:pPr algn="l" rtl="0" fontAlgn="base"/>
            <a:endParaRPr lang="en-GB" b="0" i="0" u="none" strike="noStrike" dirty="0">
              <a:solidFill>
                <a:srgbClr val="273239"/>
              </a:solidFill>
              <a:effectLst/>
              <a:latin typeface="Nunito" pitchFamily="2" charset="77"/>
            </a:endParaRPr>
          </a:p>
          <a:p>
            <a:pPr algn="l">
              <a:buFont typeface="+mj-lt"/>
              <a:buAutoNum type="arabicPeriod"/>
            </a:pPr>
            <a:r>
              <a:rPr lang="en-GB" b="1" i="0" u="none" strike="noStrike" dirty="0">
                <a:solidFill>
                  <a:srgbClr val="0D0D0D"/>
                </a:solidFill>
                <a:effectLst/>
                <a:latin typeface="Söhne"/>
              </a:rPr>
              <a:t>Loss</a:t>
            </a:r>
            <a:r>
              <a:rPr lang="en-GB" b="0" i="0" u="none" strike="noStrike" dirty="0">
                <a:solidFill>
                  <a:srgbClr val="0D0D0D"/>
                </a:solidFill>
                <a:effectLst/>
                <a:latin typeface="Söhne"/>
              </a:rPr>
              <a:t>: It typically represents the difference between the predicted outputs of the model and the true outputs during training. Lower loss values indicate better performance</a:t>
            </a:r>
          </a:p>
          <a:p>
            <a:pPr algn="l">
              <a:buFont typeface="+mj-lt"/>
              <a:buAutoNum type="arabicPeriod"/>
            </a:pPr>
            <a:endParaRPr lang="en-GB" b="0" i="0" u="none" strike="noStrike" dirty="0">
              <a:solidFill>
                <a:srgbClr val="0D0D0D"/>
              </a:solidFill>
              <a:effectLst/>
              <a:latin typeface="Söhne"/>
            </a:endParaRPr>
          </a:p>
          <a:p>
            <a:pPr algn="l">
              <a:buFont typeface="+mj-lt"/>
              <a:buAutoNum type="arabicPeriod"/>
            </a:pPr>
            <a:r>
              <a:rPr lang="en-GB" b="1" i="0" u="none" strike="noStrike" dirty="0">
                <a:solidFill>
                  <a:srgbClr val="0D0D0D"/>
                </a:solidFill>
                <a:effectLst/>
                <a:latin typeface="Söhne"/>
              </a:rPr>
              <a:t>Steps</a:t>
            </a:r>
            <a:r>
              <a:rPr lang="en-GB" b="0" i="0" u="none" strike="noStrike" dirty="0">
                <a:solidFill>
                  <a:srgbClr val="0D0D0D"/>
                </a:solidFill>
                <a:effectLst/>
                <a:latin typeface="Söhne"/>
              </a:rPr>
              <a:t>: corresponds to the training steps or gradient descent updates </a:t>
            </a:r>
          </a:p>
          <a:p>
            <a:pPr algn="l">
              <a:buFont typeface="+mj-lt"/>
              <a:buAutoNum type="arabicPeriod"/>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The plateau regions, where the loss remains constant for a series of steps, suggest that the model is not learning during these periods. </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This could be due to several reasons such as the learning rate being too low, the model reaching the limits of what it can learn from the data, or potentially overfitting(increase </a:t>
            </a:r>
            <a:r>
              <a:rPr lang="en-GB" b="0" i="0" u="none" strike="noStrike" dirty="0" err="1">
                <a:solidFill>
                  <a:srgbClr val="0D0D0D"/>
                </a:solidFill>
                <a:effectLst/>
                <a:latin typeface="Söhne"/>
              </a:rPr>
              <a:t>lamda</a:t>
            </a:r>
            <a:r>
              <a:rPr lang="en-GB" b="0" i="0" u="none" strike="noStrike" dirty="0">
                <a:solidFill>
                  <a:srgbClr val="0D0D0D"/>
                </a:solidFill>
                <a:effectLst/>
                <a:latin typeface="Söhne"/>
              </a:rPr>
              <a:t>) to the training data without improving generalization.</a:t>
            </a:r>
          </a:p>
          <a:p>
            <a:pPr algn="l">
              <a:buFont typeface="Arial" panose="020B0604020202020204" pitchFamily="34" charset="0"/>
              <a:buChar cha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After each spike, the loss tends to decrease to a level that is lower than before the spike, suggesting that the model is eventually learning and improving from the new challenges it encounters.</a:t>
            </a:r>
          </a:p>
          <a:p>
            <a:pPr algn="l">
              <a:buFont typeface="Arial" panose="020B0604020202020204" pitchFamily="34" charset="0"/>
              <a:buChar char="•"/>
            </a:pPr>
            <a:endParaRPr lang="en-GB" b="0" i="0" u="none" strike="noStrike"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dirty="0">
                <a:solidFill>
                  <a:srgbClr val="0D0D0D"/>
                </a:solidFill>
                <a:effectLst/>
                <a:latin typeface="Söhne"/>
              </a:rPr>
              <a:t>Towards the end of the graph, the loss stabilises suggesting that the model is not experiencing significant learning and may have reached a convergence point.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i="0" u="none" strike="noStrike" dirty="0">
              <a:solidFill>
                <a:srgbClr val="0D0D0D"/>
              </a:solidFill>
              <a:effectLst/>
              <a:latin typeface="Söhne"/>
            </a:endParaRPr>
          </a:p>
          <a:p>
            <a:pPr algn="l">
              <a:buFont typeface="Arial" panose="020B0604020202020204" pitchFamily="34" charset="0"/>
              <a:buChar char="•"/>
            </a:pPr>
            <a:r>
              <a:rPr lang="en-GB" b="0" i="0" u="none" strike="noStrike" dirty="0">
                <a:solidFill>
                  <a:srgbClr val="0D0D0D"/>
                </a:solidFill>
                <a:effectLst/>
                <a:latin typeface="Söhne"/>
              </a:rPr>
              <a:t>F(x) = </a:t>
            </a:r>
            <a:r>
              <a:rPr lang="en-GB" b="0" i="0" u="none" strike="noStrike" dirty="0" err="1">
                <a:solidFill>
                  <a:srgbClr val="0D0D0D"/>
                </a:solidFill>
                <a:effectLst/>
                <a:latin typeface="Söhne"/>
              </a:rPr>
              <a:t>wT</a:t>
            </a:r>
            <a:r>
              <a:rPr lang="en-GB" b="0" i="0" u="none" strike="noStrike" dirty="0">
                <a:solidFill>
                  <a:srgbClr val="0D0D0D"/>
                </a:solidFill>
                <a:effectLst/>
                <a:latin typeface="Söhne"/>
              </a:rPr>
              <a:t> * x + b</a:t>
            </a:r>
          </a:p>
          <a:p>
            <a:pPr algn="l">
              <a:buFont typeface="+mj-lt"/>
              <a:buAutoNum type="arabicPeriod"/>
            </a:pPr>
            <a:endParaRPr lang="en-GB" b="0" i="0" u="none" strike="noStrike" dirty="0">
              <a:solidFill>
                <a:srgbClr val="0D0D0D"/>
              </a:solidFill>
              <a:effectLst/>
              <a:latin typeface="Söhne"/>
            </a:endParaRPr>
          </a:p>
          <a:p>
            <a:pPr algn="l">
              <a:buFont typeface="+mj-lt"/>
              <a:buAutoNum type="arabicPeriod"/>
            </a:pPr>
            <a:endParaRPr lang="en-GB" b="0" i="0" u="none" strike="noStrike" dirty="0">
              <a:solidFill>
                <a:srgbClr val="0D0D0D"/>
              </a:solidFill>
              <a:effectLst/>
              <a:latin typeface="Söhne"/>
            </a:endParaRPr>
          </a:p>
          <a:p>
            <a:pPr algn="l">
              <a:buFont typeface="+mj-lt"/>
              <a:buAutoNum type="arabicPeriod"/>
            </a:pPr>
            <a:endParaRPr lang="en-GB" b="0" i="0" u="none" strike="noStrike" dirty="0">
              <a:solidFill>
                <a:srgbClr val="0D0D0D"/>
              </a:solidFill>
              <a:effectLst/>
              <a:latin typeface="Söhne"/>
            </a:endParaRPr>
          </a:p>
          <a:p>
            <a:pPr algn="l" rtl="0" fontAlgn="base"/>
            <a:endParaRPr lang="en-GB" b="0" i="0" u="none" strike="noStrike" dirty="0">
              <a:solidFill>
                <a:srgbClr val="273239"/>
              </a:solidFill>
              <a:effectLst/>
              <a:latin typeface="Nunito" pitchFamily="2" charset="77"/>
            </a:endParaRPr>
          </a:p>
          <a:p>
            <a:pPr algn="l" rtl="0" fontAlgn="base"/>
            <a:endParaRPr lang="en-GB" b="0" i="0" u="none" strike="noStrike" dirty="0">
              <a:solidFill>
                <a:srgbClr val="273239"/>
              </a:solidFill>
              <a:effectLst/>
              <a:latin typeface="Nunito" pitchFamily="2" charset="77"/>
            </a:endParaRPr>
          </a:p>
          <a:p>
            <a:pPr algn="l" rtl="0" fontAlgn="base"/>
            <a:endParaRPr lang="en-GB" b="0" i="0" u="none" strike="noStrike" dirty="0">
              <a:solidFill>
                <a:srgbClr val="273239"/>
              </a:solidFill>
              <a:effectLst/>
              <a:latin typeface="Nunit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73239"/>
              </a:solidFill>
              <a:effectLst/>
              <a:latin typeface="Nuni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73239"/>
              </a:solidFill>
              <a:effectLst/>
              <a:latin typeface="Nuni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734249C0-7D04-4446-B924-F7371891711D}" type="slidenum">
              <a:rPr lang="en-US" smtClean="0"/>
              <a:t>9</a:t>
            </a:fld>
            <a:endParaRPr lang="en-US"/>
          </a:p>
        </p:txBody>
      </p:sp>
    </p:spTree>
    <p:extLst>
      <p:ext uri="{BB962C8B-B14F-4D97-AF65-F5344CB8AC3E}">
        <p14:creationId xmlns:p14="http://schemas.microsoft.com/office/powerpoint/2010/main" val="3456223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B754465D-26A9-204C-87F5-1D9DDD1F34F5}" type="datetime1">
              <a:rPr lang="en-GB" smtClean="0"/>
              <a:t>28/03/2024</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963823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3428B297-AFEF-E64A-BEB5-641A1E2FB50F}" type="datetime1">
              <a:rPr lang="en-GB" smtClean="0"/>
              <a:t>28/03/2024</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82847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4A21F0F0-18F1-B249-958F-F7286BB2F406}" type="datetime1">
              <a:rPr lang="en-GB" smtClean="0"/>
              <a:t>28/03/2024</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55336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3305-E8E8-1386-234B-5A397A06DCB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E2FD71-00CD-1809-5BED-60E8D5C4BD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EACDFD3-84FD-2877-EAD5-0800C0AFE0CE}"/>
              </a:ext>
            </a:extLst>
          </p:cNvPr>
          <p:cNvSpPr>
            <a:spLocks noGrp="1"/>
          </p:cNvSpPr>
          <p:nvPr>
            <p:ph type="dt" sz="half" idx="10"/>
          </p:nvPr>
        </p:nvSpPr>
        <p:spPr/>
        <p:txBody>
          <a:bodyPr/>
          <a:lstStyle/>
          <a:p>
            <a:fld id="{18F8D9C5-FFE3-514B-A15B-FB32D45E634E}" type="datetime1">
              <a:rPr lang="en-GB" smtClean="0"/>
              <a:t>28/03/2024</a:t>
            </a:fld>
            <a:endParaRPr lang="en-US"/>
          </a:p>
        </p:txBody>
      </p:sp>
      <p:sp>
        <p:nvSpPr>
          <p:cNvPr id="5" name="Footer Placeholder 4">
            <a:extLst>
              <a:ext uri="{FF2B5EF4-FFF2-40B4-BE49-F238E27FC236}">
                <a16:creationId xmlns:a16="http://schemas.microsoft.com/office/drawing/2014/main" id="{C0A12BDE-7AA4-CC7D-26C4-4B5B1E7E8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2EC24-09BB-12FF-DAC7-C6891030B753}"/>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1516879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AD8A6-3868-052C-27C9-3DC9B54662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6EE012-84C3-1448-09C8-970D2CA6AB7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ACD908-2BE2-A9E0-D805-79670EF6FF28}"/>
              </a:ext>
            </a:extLst>
          </p:cNvPr>
          <p:cNvSpPr>
            <a:spLocks noGrp="1"/>
          </p:cNvSpPr>
          <p:nvPr>
            <p:ph type="dt" sz="half" idx="10"/>
          </p:nvPr>
        </p:nvSpPr>
        <p:spPr/>
        <p:txBody>
          <a:bodyPr/>
          <a:lstStyle/>
          <a:p>
            <a:fld id="{4F26D59E-0961-7940-9C5F-777C38CDB8A3}" type="datetime1">
              <a:rPr lang="en-GB" smtClean="0"/>
              <a:t>28/03/2024</a:t>
            </a:fld>
            <a:endParaRPr lang="en-US"/>
          </a:p>
        </p:txBody>
      </p:sp>
      <p:sp>
        <p:nvSpPr>
          <p:cNvPr id="5" name="Footer Placeholder 4">
            <a:extLst>
              <a:ext uri="{FF2B5EF4-FFF2-40B4-BE49-F238E27FC236}">
                <a16:creationId xmlns:a16="http://schemas.microsoft.com/office/drawing/2014/main" id="{B03959CF-EA49-9492-B46B-5D74B7D28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31961-78F5-E6E4-92A5-9E667623235F}"/>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595629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F75BD-1DBC-6D10-27C9-F9EEE40CA6B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AA6708-FE6A-525B-2662-A179B23BC37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38915C-74A3-42CE-CB10-C4FED81493F7}"/>
              </a:ext>
            </a:extLst>
          </p:cNvPr>
          <p:cNvSpPr>
            <a:spLocks noGrp="1"/>
          </p:cNvSpPr>
          <p:nvPr>
            <p:ph type="dt" sz="half" idx="10"/>
          </p:nvPr>
        </p:nvSpPr>
        <p:spPr/>
        <p:txBody>
          <a:bodyPr/>
          <a:lstStyle/>
          <a:p>
            <a:fld id="{5609A6BA-B04E-4F41-AD99-09C32D1F03A2}" type="datetime1">
              <a:rPr lang="en-GB" smtClean="0"/>
              <a:t>28/03/2024</a:t>
            </a:fld>
            <a:endParaRPr lang="en-US"/>
          </a:p>
        </p:txBody>
      </p:sp>
      <p:sp>
        <p:nvSpPr>
          <p:cNvPr id="5" name="Footer Placeholder 4">
            <a:extLst>
              <a:ext uri="{FF2B5EF4-FFF2-40B4-BE49-F238E27FC236}">
                <a16:creationId xmlns:a16="http://schemas.microsoft.com/office/drawing/2014/main" id="{73F66448-5C31-4F98-7E64-751C370D9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EAC0C-556B-CC7E-493F-04B2FD142C76}"/>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3327086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8691-C1DE-1888-F40F-A71184ACBE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EE954E5-755D-C99C-83C9-84AD05D123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A744F1C-DF45-C865-3FC2-04496AE60A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30AEBD8-EEEF-AB3E-F8F8-09CD6018ACD8}"/>
              </a:ext>
            </a:extLst>
          </p:cNvPr>
          <p:cNvSpPr>
            <a:spLocks noGrp="1"/>
          </p:cNvSpPr>
          <p:nvPr>
            <p:ph type="dt" sz="half" idx="10"/>
          </p:nvPr>
        </p:nvSpPr>
        <p:spPr/>
        <p:txBody>
          <a:bodyPr/>
          <a:lstStyle/>
          <a:p>
            <a:fld id="{283FAE6A-0ACB-2546-9978-65373F7EFED4}" type="datetime1">
              <a:rPr lang="en-GB" smtClean="0"/>
              <a:t>28/03/2024</a:t>
            </a:fld>
            <a:endParaRPr lang="en-US"/>
          </a:p>
        </p:txBody>
      </p:sp>
      <p:sp>
        <p:nvSpPr>
          <p:cNvPr id="6" name="Footer Placeholder 5">
            <a:extLst>
              <a:ext uri="{FF2B5EF4-FFF2-40B4-BE49-F238E27FC236}">
                <a16:creationId xmlns:a16="http://schemas.microsoft.com/office/drawing/2014/main" id="{B8803772-630A-28A8-E0E5-58947CE336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BA1BA-E621-BC28-D32C-6C0DDAD6324D}"/>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393234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8E44-3997-7B95-FEA5-CA95A00923E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5452D3D-CEF0-012A-B972-16010DA2D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5B39015-46D7-35BB-059D-22441907349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1DA053-3FFF-B16B-A3DC-975AF2B39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B58E51-0ED4-399A-6739-3FC92DD197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AB57D81-1D0B-DB24-43C6-369D129BBBBE}"/>
              </a:ext>
            </a:extLst>
          </p:cNvPr>
          <p:cNvSpPr>
            <a:spLocks noGrp="1"/>
          </p:cNvSpPr>
          <p:nvPr>
            <p:ph type="dt" sz="half" idx="10"/>
          </p:nvPr>
        </p:nvSpPr>
        <p:spPr/>
        <p:txBody>
          <a:bodyPr/>
          <a:lstStyle/>
          <a:p>
            <a:fld id="{D1622C6C-9852-1B49-9A1F-A604D68E1445}" type="datetime1">
              <a:rPr lang="en-GB" smtClean="0"/>
              <a:t>28/03/2024</a:t>
            </a:fld>
            <a:endParaRPr lang="en-US"/>
          </a:p>
        </p:txBody>
      </p:sp>
      <p:sp>
        <p:nvSpPr>
          <p:cNvPr id="8" name="Footer Placeholder 7">
            <a:extLst>
              <a:ext uri="{FF2B5EF4-FFF2-40B4-BE49-F238E27FC236}">
                <a16:creationId xmlns:a16="http://schemas.microsoft.com/office/drawing/2014/main" id="{7F40CA3D-3BF1-F5FC-7D5E-D532B30BE3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3A30B-3BE9-A0BF-6C17-92AC6E2A63FE}"/>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3843281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2307-CF1B-ABF9-C865-8E626F3C3F5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28C8BE1-BC6A-D799-F676-851A274E0760}"/>
              </a:ext>
            </a:extLst>
          </p:cNvPr>
          <p:cNvSpPr>
            <a:spLocks noGrp="1"/>
          </p:cNvSpPr>
          <p:nvPr>
            <p:ph type="dt" sz="half" idx="10"/>
          </p:nvPr>
        </p:nvSpPr>
        <p:spPr/>
        <p:txBody>
          <a:bodyPr/>
          <a:lstStyle/>
          <a:p>
            <a:fld id="{21A6E7E3-9A67-644F-967E-653FEB1C22BB}" type="datetime1">
              <a:rPr lang="en-GB" smtClean="0"/>
              <a:t>28/03/2024</a:t>
            </a:fld>
            <a:endParaRPr lang="en-US"/>
          </a:p>
        </p:txBody>
      </p:sp>
      <p:sp>
        <p:nvSpPr>
          <p:cNvPr id="4" name="Footer Placeholder 3">
            <a:extLst>
              <a:ext uri="{FF2B5EF4-FFF2-40B4-BE49-F238E27FC236}">
                <a16:creationId xmlns:a16="http://schemas.microsoft.com/office/drawing/2014/main" id="{72BDE536-C743-C79D-A0BA-96AD2A6865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851604-F5B8-EE8E-D267-356BC575F094}"/>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1579229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4A85EC-D11E-2038-9FCE-6BDF01D99805}"/>
              </a:ext>
            </a:extLst>
          </p:cNvPr>
          <p:cNvSpPr>
            <a:spLocks noGrp="1"/>
          </p:cNvSpPr>
          <p:nvPr>
            <p:ph type="dt" sz="half" idx="10"/>
          </p:nvPr>
        </p:nvSpPr>
        <p:spPr/>
        <p:txBody>
          <a:bodyPr/>
          <a:lstStyle/>
          <a:p>
            <a:fld id="{20C48B79-77B6-374A-835E-A730358AE111}" type="datetime1">
              <a:rPr lang="en-GB" smtClean="0"/>
              <a:t>28/03/2024</a:t>
            </a:fld>
            <a:endParaRPr lang="en-US"/>
          </a:p>
        </p:txBody>
      </p:sp>
      <p:sp>
        <p:nvSpPr>
          <p:cNvPr id="3" name="Footer Placeholder 2">
            <a:extLst>
              <a:ext uri="{FF2B5EF4-FFF2-40B4-BE49-F238E27FC236}">
                <a16:creationId xmlns:a16="http://schemas.microsoft.com/office/drawing/2014/main" id="{BE44321A-2E24-FC0F-4467-AD69087B41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C819D3-478E-CDF7-9B1B-5EAD9681C638}"/>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1763771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E6A23-4EEA-477A-D500-FA0C99CF3A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7F66C7E-6F85-73B7-AB49-2AE9EC1CC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3142A1E-DA66-8F6C-7916-FAADA8894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1FA285-4D98-A8E9-55CB-AD6205263F2A}"/>
              </a:ext>
            </a:extLst>
          </p:cNvPr>
          <p:cNvSpPr>
            <a:spLocks noGrp="1"/>
          </p:cNvSpPr>
          <p:nvPr>
            <p:ph type="dt" sz="half" idx="10"/>
          </p:nvPr>
        </p:nvSpPr>
        <p:spPr/>
        <p:txBody>
          <a:bodyPr/>
          <a:lstStyle/>
          <a:p>
            <a:fld id="{897071BD-9C31-4444-AEFD-159D72526E47}" type="datetime1">
              <a:rPr lang="en-GB" smtClean="0"/>
              <a:t>28/03/2024</a:t>
            </a:fld>
            <a:endParaRPr lang="en-US"/>
          </a:p>
        </p:txBody>
      </p:sp>
      <p:sp>
        <p:nvSpPr>
          <p:cNvPr id="6" name="Footer Placeholder 5">
            <a:extLst>
              <a:ext uri="{FF2B5EF4-FFF2-40B4-BE49-F238E27FC236}">
                <a16:creationId xmlns:a16="http://schemas.microsoft.com/office/drawing/2014/main" id="{7029F10C-F5DB-7444-E282-C7A7D5342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C2299E-65A8-1C40-97EB-E2DF1167677B}"/>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586952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196B2162-93DE-AB4C-8431-61AFE3EA12E3}" type="datetime1">
              <a:rPr lang="en-GB" smtClean="0"/>
              <a:t>28/03/2024</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99352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F8E6-060D-8C24-85CC-78E72BA8E1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295EF86-E0F2-4352-D25E-D2A306FE8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89C708-BBF4-AF7C-AE8B-5636095FF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470E07-E180-D29A-33B9-AFC1966E876D}"/>
              </a:ext>
            </a:extLst>
          </p:cNvPr>
          <p:cNvSpPr>
            <a:spLocks noGrp="1"/>
          </p:cNvSpPr>
          <p:nvPr>
            <p:ph type="dt" sz="half" idx="10"/>
          </p:nvPr>
        </p:nvSpPr>
        <p:spPr/>
        <p:txBody>
          <a:bodyPr/>
          <a:lstStyle/>
          <a:p>
            <a:fld id="{A77DD8B0-1FCE-D64D-9D0D-58A7D1835F1B}" type="datetime1">
              <a:rPr lang="en-GB" smtClean="0"/>
              <a:t>28/03/2024</a:t>
            </a:fld>
            <a:endParaRPr lang="en-US"/>
          </a:p>
        </p:txBody>
      </p:sp>
      <p:sp>
        <p:nvSpPr>
          <p:cNvPr id="6" name="Footer Placeholder 5">
            <a:extLst>
              <a:ext uri="{FF2B5EF4-FFF2-40B4-BE49-F238E27FC236}">
                <a16:creationId xmlns:a16="http://schemas.microsoft.com/office/drawing/2014/main" id="{CB1A258E-C144-D8B1-06E7-1D2053892B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D5761-98EE-ED28-B807-606A001E4305}"/>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1702077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4B30-02FF-DD26-BB28-2EDF7FD94E2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DB32139-DC23-C616-EF72-43CB2687BDD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12763F-7A47-885E-27C7-4EEF3C5E83A4}"/>
              </a:ext>
            </a:extLst>
          </p:cNvPr>
          <p:cNvSpPr>
            <a:spLocks noGrp="1"/>
          </p:cNvSpPr>
          <p:nvPr>
            <p:ph type="dt" sz="half" idx="10"/>
          </p:nvPr>
        </p:nvSpPr>
        <p:spPr/>
        <p:txBody>
          <a:bodyPr/>
          <a:lstStyle/>
          <a:p>
            <a:fld id="{78192572-A42C-1644-BD04-71F86A34EDB5}" type="datetime1">
              <a:rPr lang="en-GB" smtClean="0"/>
              <a:t>28/03/2024</a:t>
            </a:fld>
            <a:endParaRPr lang="en-US"/>
          </a:p>
        </p:txBody>
      </p:sp>
      <p:sp>
        <p:nvSpPr>
          <p:cNvPr id="5" name="Footer Placeholder 4">
            <a:extLst>
              <a:ext uri="{FF2B5EF4-FFF2-40B4-BE49-F238E27FC236}">
                <a16:creationId xmlns:a16="http://schemas.microsoft.com/office/drawing/2014/main" id="{5BEB4F1F-2A53-8CB7-3CF2-9E7517F58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3F68-BF4E-0677-D161-3AA3C945EEE9}"/>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787529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620152-D12D-4B1C-59C5-69B4B45EFD1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6B8C052-D5AF-55BE-788D-B33FFE6615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5FE98E-5A23-DCDC-7948-A235E67EC8CC}"/>
              </a:ext>
            </a:extLst>
          </p:cNvPr>
          <p:cNvSpPr>
            <a:spLocks noGrp="1"/>
          </p:cNvSpPr>
          <p:nvPr>
            <p:ph type="dt" sz="half" idx="10"/>
          </p:nvPr>
        </p:nvSpPr>
        <p:spPr/>
        <p:txBody>
          <a:bodyPr/>
          <a:lstStyle/>
          <a:p>
            <a:fld id="{8534F89D-928E-6A4E-BD32-F02D2DCD0E7F}" type="datetime1">
              <a:rPr lang="en-GB" smtClean="0"/>
              <a:t>28/03/2024</a:t>
            </a:fld>
            <a:endParaRPr lang="en-US"/>
          </a:p>
        </p:txBody>
      </p:sp>
      <p:sp>
        <p:nvSpPr>
          <p:cNvPr id="5" name="Footer Placeholder 4">
            <a:extLst>
              <a:ext uri="{FF2B5EF4-FFF2-40B4-BE49-F238E27FC236}">
                <a16:creationId xmlns:a16="http://schemas.microsoft.com/office/drawing/2014/main" id="{2C6E73DD-EEB0-014B-5F95-4EB3343A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6E1EC-8138-CABE-0746-5876BEDC3C56}"/>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3869068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7409081F-647A-7641-80A3-D182BA434124}" type="datetime1">
              <a:rPr lang="en-GB" smtClean="0"/>
              <a:t>28/03/2024</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40568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2A4BC30C-7F0A-6441-9EDE-7229E587D2FF}" type="datetime1">
              <a:rPr lang="en-GB" smtClean="0"/>
              <a:t>28/03/2024</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24352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E3F84571-EF5C-5E40-A47C-DC338251C8BC}" type="datetime1">
              <a:rPr lang="en-GB" smtClean="0"/>
              <a:t>28/03/2024</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64479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848683FB-E23D-DF44-A9B3-BC5ED6CF86D4}" type="datetime1">
              <a:rPr lang="en-GB" smtClean="0"/>
              <a:t>28/03/2024</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821540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27040D63-4A01-2D49-9D99-E26E364688B2}" type="datetime1">
              <a:rPr lang="en-GB" smtClean="0"/>
              <a:t>28/03/2024</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16586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59E210FE-04B5-734C-8707-D1E67993DC4B}" type="datetime1">
              <a:rPr lang="en-GB" smtClean="0"/>
              <a:t>28/03/2024</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0869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1871A7F2-4896-9D4E-9E31-6FE367245419}" type="datetime1">
              <a:rPr lang="en-GB" smtClean="0"/>
              <a:t>28/03/2024</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23561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C8403B1A-41F2-A445-886E-CA4C0B5C1A99}" type="datetime1">
              <a:rPr lang="en-GB" smtClean="0"/>
              <a:t>28/03/2024</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4137554802"/>
      </p:ext>
    </p:extLst>
  </p:cSld>
  <p:clrMap bg1="dk1" tx1="lt1" bg2="dk2" tx2="lt2" accent1="accent1" accent2="accent2" accent3="accent3" accent4="accent4" accent5="accent5" accent6="accent6" hlink="hlink" folHlink="folHlink"/>
  <p:sldLayoutIdLst>
    <p:sldLayoutId id="2147483702" r:id="rId1"/>
    <p:sldLayoutId id="2147483692" r:id="rId2"/>
    <p:sldLayoutId id="2147483693" r:id="rId3"/>
    <p:sldLayoutId id="2147483694" r:id="rId4"/>
    <p:sldLayoutId id="2147483695" r:id="rId5"/>
    <p:sldLayoutId id="2147483696" r:id="rId6"/>
    <p:sldLayoutId id="2147483701" r:id="rId7"/>
    <p:sldLayoutId id="2147483697" r:id="rId8"/>
    <p:sldLayoutId id="2147483698" r:id="rId9"/>
    <p:sldLayoutId id="2147483699" r:id="rId10"/>
    <p:sldLayoutId id="214748370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D0E0B6-E492-EFE8-8F04-0A03BC0408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7D72EAF-C913-31F7-E87D-109C1DEAF9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D2CEAB-D3CA-0CE2-C0DD-96F4A4361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1BA162-868E-F948-88EB-5B7F87508C1B}" type="datetime1">
              <a:rPr lang="en-GB" smtClean="0"/>
              <a:t>28/03/2024</a:t>
            </a:fld>
            <a:endParaRPr lang="en-US"/>
          </a:p>
        </p:txBody>
      </p:sp>
      <p:sp>
        <p:nvSpPr>
          <p:cNvPr id="5" name="Footer Placeholder 4">
            <a:extLst>
              <a:ext uri="{FF2B5EF4-FFF2-40B4-BE49-F238E27FC236}">
                <a16:creationId xmlns:a16="http://schemas.microsoft.com/office/drawing/2014/main" id="{5FBD3508-B562-6B74-9C23-3F8849AB98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87EE923-1D45-4781-4AC8-9C6AC8770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91E600-26DB-4641-A952-01083BCEDC72}" type="slidenum">
              <a:rPr lang="en-US" smtClean="0"/>
              <a:t>‹#›</a:t>
            </a:fld>
            <a:endParaRPr lang="en-US"/>
          </a:p>
        </p:txBody>
      </p:sp>
    </p:spTree>
    <p:extLst>
      <p:ext uri="{BB962C8B-B14F-4D97-AF65-F5344CB8AC3E}">
        <p14:creationId xmlns:p14="http://schemas.microsoft.com/office/powerpoint/2010/main" val="24775526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sv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99.png"/><Relationship Id="rId18" Type="http://schemas.openxmlformats.org/officeDocument/2006/relationships/image" Target="../media/image101.png"/><Relationship Id="rId3" Type="http://schemas.openxmlformats.org/officeDocument/2006/relationships/image" Target="../media/image90.png"/><Relationship Id="rId21" Type="http://schemas.openxmlformats.org/officeDocument/2006/relationships/image" Target="../media/image103.png"/><Relationship Id="rId7" Type="http://schemas.openxmlformats.org/officeDocument/2006/relationships/image" Target="../media/image94.png"/><Relationship Id="rId12" Type="http://schemas.microsoft.com/office/2007/relationships/hdphoto" Target="../media/hdphoto5.wdp"/><Relationship Id="rId17" Type="http://schemas.openxmlformats.org/officeDocument/2006/relationships/image" Target="../media/image42.png"/><Relationship Id="rId2" Type="http://schemas.openxmlformats.org/officeDocument/2006/relationships/notesSlide" Target="../notesSlides/notesSlide12.xml"/><Relationship Id="rId16" Type="http://schemas.microsoft.com/office/2007/relationships/hdphoto" Target="../media/hdphoto7.wdp"/><Relationship Id="rId20"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0.png"/><Relationship Id="rId10" Type="http://schemas.openxmlformats.org/officeDocument/2006/relationships/image" Target="../media/image97.png"/><Relationship Id="rId19" Type="http://schemas.openxmlformats.org/officeDocument/2006/relationships/image" Target="../media/image102.png"/><Relationship Id="rId4" Type="http://schemas.openxmlformats.org/officeDocument/2006/relationships/image" Target="../media/image91.svg"/><Relationship Id="rId9" Type="http://schemas.openxmlformats.org/officeDocument/2006/relationships/image" Target="../media/image96.png"/><Relationship Id="rId14" Type="http://schemas.microsoft.com/office/2007/relationships/hdphoto" Target="../media/hdphoto6.wdp"/><Relationship Id="rId22" Type="http://schemas.openxmlformats.org/officeDocument/2006/relationships/image" Target="../media/image104.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hyperlink" Target="http://yann.lecun.com/exdb/mnist/"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3.png"/><Relationship Id="rId21" Type="http://schemas.openxmlformats.org/officeDocument/2006/relationships/image" Target="../media/image29.png"/><Relationship Id="rId7" Type="http://schemas.openxmlformats.org/officeDocument/2006/relationships/image" Target="../media/image17.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12.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5" Type="http://schemas.openxmlformats.org/officeDocument/2006/relationships/image" Target="../media/image23.png"/><Relationship Id="rId23" Type="http://schemas.microsoft.com/office/2007/relationships/hdphoto" Target="../media/hdphoto1.wdp"/><Relationship Id="rId10" Type="http://schemas.openxmlformats.org/officeDocument/2006/relationships/hyperlink" Target="https://www.analyticsvidhya.com/blog/2021/10/everything-you-need-to-know-about-linear-regression/" TargetMode="External"/><Relationship Id="rId19" Type="http://schemas.openxmlformats.org/officeDocument/2006/relationships/image" Target="../media/image27.png"/><Relationship Id="rId4" Type="http://schemas.openxmlformats.org/officeDocument/2006/relationships/image" Target="../media/image14.svg"/><Relationship Id="rId9" Type="http://schemas.openxmlformats.org/officeDocument/2006/relationships/hyperlink" Target="https://www.analyticsvidhya.com/blog/2021/09/a-complete-guide-to-understand-classification-in-machine-learning/" TargetMode="External"/><Relationship Id="rId14" Type="http://schemas.openxmlformats.org/officeDocument/2006/relationships/image" Target="../media/image22.svg"/><Relationship Id="rId22"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34.png"/><Relationship Id="rId18" Type="http://schemas.openxmlformats.org/officeDocument/2006/relationships/image" Target="../media/image38.png"/><Relationship Id="rId3" Type="http://schemas.microsoft.com/office/2007/relationships/media" Target="../media/media2.mp4"/><Relationship Id="rId7" Type="http://schemas.openxmlformats.org/officeDocument/2006/relationships/slideLayout" Target="../slideLayouts/slideLayout13.xml"/><Relationship Id="rId12" Type="http://schemas.openxmlformats.org/officeDocument/2006/relationships/image" Target="../media/image33.png"/><Relationship Id="rId17" Type="http://schemas.microsoft.com/office/2007/relationships/hdphoto" Target="../media/hdphoto2.wdp"/><Relationship Id="rId2" Type="http://schemas.openxmlformats.org/officeDocument/2006/relationships/video" Target="../media/media1.mp4"/><Relationship Id="rId16" Type="http://schemas.openxmlformats.org/officeDocument/2006/relationships/image" Target="../media/image37.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2.png"/><Relationship Id="rId5" Type="http://schemas.microsoft.com/office/2007/relationships/media" Target="../media/media3.mp4"/><Relationship Id="rId15" Type="http://schemas.openxmlformats.org/officeDocument/2006/relationships/image" Target="../media/image36.png"/><Relationship Id="rId10" Type="http://schemas.openxmlformats.org/officeDocument/2006/relationships/image" Target="../media/image31.png"/><Relationship Id="rId19" Type="http://schemas.microsoft.com/office/2007/relationships/hdphoto" Target="../media/hdphoto3.wdp"/><Relationship Id="rId4" Type="http://schemas.openxmlformats.org/officeDocument/2006/relationships/video" Target="../media/media2.mp4"/><Relationship Id="rId9" Type="http://schemas.openxmlformats.org/officeDocument/2006/relationships/image" Target="../media/image48.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sv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sv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sv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svg"/><Relationship Id="rId2" Type="http://schemas.openxmlformats.org/officeDocument/2006/relationships/notesSlide" Target="../notesSlides/notesSlide8.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svg"/><Relationship Id="rId10" Type="http://schemas.openxmlformats.org/officeDocument/2006/relationships/image" Target="../media/image56.png"/><Relationship Id="rId19" Type="http://schemas.openxmlformats.org/officeDocument/2006/relationships/image" Target="../media/image65.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24" name="Picture 23" descr="Network Technology Background">
            <a:extLst>
              <a:ext uri="{FF2B5EF4-FFF2-40B4-BE49-F238E27FC236}">
                <a16:creationId xmlns:a16="http://schemas.microsoft.com/office/drawing/2014/main" id="{7B41831E-34FD-C682-47A4-055C4B630499}"/>
              </a:ext>
            </a:extLst>
          </p:cNvPr>
          <p:cNvPicPr>
            <a:picLocks noChangeAspect="1"/>
          </p:cNvPicPr>
          <p:nvPr/>
        </p:nvPicPr>
        <p:blipFill rotWithShape="1">
          <a:blip r:embed="rId3">
            <a:alphaModFix amt="60000"/>
          </a:blip>
          <a:srcRect r="-1" b="3408"/>
          <a:stretch/>
        </p:blipFill>
        <p:spPr>
          <a:xfrm>
            <a:off x="3079" y="10"/>
            <a:ext cx="12188939" cy="6858000"/>
          </a:xfrm>
          <a:prstGeom prst="rect">
            <a:avLst/>
          </a:prstGeom>
        </p:spPr>
      </p:pic>
      <p:sp>
        <p:nvSpPr>
          <p:cNvPr id="2" name="Title 1">
            <a:extLst>
              <a:ext uri="{FF2B5EF4-FFF2-40B4-BE49-F238E27FC236}">
                <a16:creationId xmlns:a16="http://schemas.microsoft.com/office/drawing/2014/main" id="{81C5FF76-9E09-8644-4E92-C562CC4E21B7}"/>
              </a:ext>
            </a:extLst>
          </p:cNvPr>
          <p:cNvSpPr>
            <a:spLocks noGrp="1"/>
          </p:cNvSpPr>
          <p:nvPr>
            <p:ph type="ctrTitle"/>
          </p:nvPr>
        </p:nvSpPr>
        <p:spPr>
          <a:xfrm>
            <a:off x="-60800" y="1766914"/>
            <a:ext cx="6589643" cy="1891146"/>
          </a:xfrm>
        </p:spPr>
        <p:txBody>
          <a:bodyPr>
            <a:normAutofit fontScale="90000"/>
          </a:bodyPr>
          <a:lstStyle/>
          <a:p>
            <a:pPr algn="ctr"/>
            <a:r>
              <a:rPr lang="en-GB" sz="3600" dirty="0">
                <a:solidFill>
                  <a:srgbClr val="FFFFFF"/>
                </a:solidFill>
                <a:latin typeface="+mn-lt"/>
                <a:ea typeface="+mn-ea"/>
                <a:cs typeface="+mn-cs"/>
              </a:rPr>
              <a:t>Handwritten Number Recognition Using Support Vector Machine</a:t>
            </a:r>
            <a:br>
              <a:rPr lang="en-GB" sz="3200" dirty="0">
                <a:solidFill>
                  <a:srgbClr val="FFFFFF"/>
                </a:solidFill>
                <a:latin typeface="+mn-lt"/>
                <a:ea typeface="+mn-ea"/>
                <a:cs typeface="+mn-cs"/>
              </a:rPr>
            </a:br>
            <a:br>
              <a:rPr lang="en-GB" sz="3200" dirty="0">
                <a:solidFill>
                  <a:srgbClr val="FFFFFF"/>
                </a:solidFill>
                <a:latin typeface="+mn-lt"/>
                <a:ea typeface="+mn-ea"/>
                <a:cs typeface="+mn-cs"/>
              </a:rPr>
            </a:br>
            <a:r>
              <a:rPr lang="en-GB" sz="2200" dirty="0">
                <a:solidFill>
                  <a:srgbClr val="FFFFFF"/>
                </a:solidFill>
                <a:latin typeface="Aptos" panose="020B0004020202020204" pitchFamily="34" charset="0"/>
                <a:ea typeface="+mn-ea"/>
                <a:cs typeface="+mn-cs"/>
              </a:rPr>
              <a:t>Machine Learning Project 1</a:t>
            </a:r>
            <a:br>
              <a:rPr lang="en-GB" sz="3800" dirty="0">
                <a:solidFill>
                  <a:srgbClr val="FFFFFF"/>
                </a:solidFill>
              </a:rPr>
            </a:br>
            <a:endParaRPr lang="en-US" sz="3800" dirty="0">
              <a:solidFill>
                <a:srgbClr val="FFFFFF"/>
              </a:solidFill>
            </a:endParaRPr>
          </a:p>
        </p:txBody>
      </p:sp>
      <p:sp>
        <p:nvSpPr>
          <p:cNvPr id="3" name="Subtitle 2">
            <a:extLst>
              <a:ext uri="{FF2B5EF4-FFF2-40B4-BE49-F238E27FC236}">
                <a16:creationId xmlns:a16="http://schemas.microsoft.com/office/drawing/2014/main" id="{6022C529-2459-3046-ED0F-A724CE1DF4D7}"/>
              </a:ext>
            </a:extLst>
          </p:cNvPr>
          <p:cNvSpPr>
            <a:spLocks noGrp="1"/>
          </p:cNvSpPr>
          <p:nvPr>
            <p:ph type="subTitle" idx="1"/>
          </p:nvPr>
        </p:nvSpPr>
        <p:spPr>
          <a:xfrm>
            <a:off x="236213" y="4139993"/>
            <a:ext cx="5859787" cy="2569942"/>
          </a:xfrm>
        </p:spPr>
        <p:txBody>
          <a:bodyPr>
            <a:normAutofit/>
          </a:bodyPr>
          <a:lstStyle/>
          <a:p>
            <a:r>
              <a:rPr lang="en-US" sz="2000" dirty="0">
                <a:solidFill>
                  <a:srgbClr val="FFFFFF"/>
                </a:solidFill>
              </a:rPr>
              <a:t>Prepared by:</a:t>
            </a:r>
          </a:p>
          <a:p>
            <a:pPr marL="457200" indent="-457200">
              <a:buFont typeface="+mj-lt"/>
              <a:buAutoNum type="arabicPeriod"/>
            </a:pPr>
            <a:r>
              <a:rPr lang="en-US" sz="2000" i="1" dirty="0" err="1">
                <a:solidFill>
                  <a:srgbClr val="FFFFFF"/>
                </a:solidFill>
              </a:rPr>
              <a:t>Kheesheshta</a:t>
            </a:r>
            <a:r>
              <a:rPr lang="en-US" sz="2000" i="1" dirty="0">
                <a:solidFill>
                  <a:srgbClr val="FFFFFF"/>
                </a:solidFill>
              </a:rPr>
              <a:t> Ramgoolam </a:t>
            </a:r>
            <a:r>
              <a:rPr lang="en-US" sz="2000" i="1" dirty="0" err="1">
                <a:solidFill>
                  <a:srgbClr val="FFFFFF"/>
                </a:solidFill>
              </a:rPr>
              <a:t>Sobun</a:t>
            </a:r>
            <a:r>
              <a:rPr lang="en-US" sz="2000" i="1" dirty="0">
                <a:solidFill>
                  <a:srgbClr val="FFFFFF"/>
                </a:solidFill>
              </a:rPr>
              <a:t> (230006662)</a:t>
            </a:r>
          </a:p>
          <a:p>
            <a:pPr marL="457200" indent="-457200">
              <a:buFont typeface="+mj-lt"/>
              <a:buAutoNum type="arabicPeriod"/>
            </a:pPr>
            <a:r>
              <a:rPr lang="en-US" sz="2000" i="1" dirty="0" err="1">
                <a:solidFill>
                  <a:srgbClr val="FFFFFF"/>
                </a:solidFill>
              </a:rPr>
              <a:t>Sorna</a:t>
            </a:r>
            <a:r>
              <a:rPr lang="en-US" sz="2000" i="1" dirty="0">
                <a:solidFill>
                  <a:srgbClr val="FFFFFF"/>
                </a:solidFill>
              </a:rPr>
              <a:t> Raja </a:t>
            </a:r>
            <a:r>
              <a:rPr lang="en-US" sz="2000" i="1" dirty="0" err="1">
                <a:solidFill>
                  <a:srgbClr val="FFFFFF"/>
                </a:solidFill>
              </a:rPr>
              <a:t>Shanmuga</a:t>
            </a:r>
            <a:r>
              <a:rPr lang="en-US" sz="2000" i="1" dirty="0">
                <a:solidFill>
                  <a:srgbClr val="FFFFFF"/>
                </a:solidFill>
              </a:rPr>
              <a:t> (230026043) </a:t>
            </a:r>
          </a:p>
          <a:p>
            <a:pPr marL="457200" indent="-457200">
              <a:buFont typeface="+mj-lt"/>
              <a:buAutoNum type="arabicPeriod"/>
            </a:pPr>
            <a:r>
              <a:rPr lang="en-US" sz="2000" i="1" dirty="0" err="1">
                <a:solidFill>
                  <a:srgbClr val="FFFFFF"/>
                </a:solidFill>
              </a:rPr>
              <a:t>Youngseob</a:t>
            </a:r>
            <a:r>
              <a:rPr lang="en-US" sz="2000" i="1" dirty="0">
                <a:solidFill>
                  <a:srgbClr val="FFFFFF"/>
                </a:solidFill>
              </a:rPr>
              <a:t> </a:t>
            </a:r>
            <a:r>
              <a:rPr lang="en-US" sz="2000" i="1" dirty="0" err="1">
                <a:solidFill>
                  <a:srgbClr val="FFFFFF"/>
                </a:solidFill>
              </a:rPr>
              <a:t>Dae</a:t>
            </a:r>
            <a:r>
              <a:rPr lang="en-US" sz="2000" i="1" dirty="0">
                <a:solidFill>
                  <a:srgbClr val="FFFFFF"/>
                </a:solidFill>
              </a:rPr>
              <a:t> (160035865)</a:t>
            </a:r>
          </a:p>
          <a:p>
            <a:pPr marL="457200" indent="-457200">
              <a:buFont typeface="+mj-lt"/>
              <a:buAutoNum type="arabicPeriod"/>
            </a:pPr>
            <a:r>
              <a:rPr lang="en-US" sz="2000" i="1" dirty="0">
                <a:solidFill>
                  <a:srgbClr val="FFFFFF"/>
                </a:solidFill>
              </a:rPr>
              <a:t>Paul Gin Hwan Cheung (230062281)</a:t>
            </a:r>
          </a:p>
        </p:txBody>
      </p:sp>
      <p:grpSp>
        <p:nvGrpSpPr>
          <p:cNvPr id="93" name="Group 92">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69" name="Oval 68">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95" name="Freeform: Shape 70">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96" name="Freeform: Shape 71">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97"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8"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Slide Number Placeholder 3">
            <a:extLst>
              <a:ext uri="{FF2B5EF4-FFF2-40B4-BE49-F238E27FC236}">
                <a16:creationId xmlns:a16="http://schemas.microsoft.com/office/drawing/2014/main" id="{7D719311-B49B-0711-0D89-D523CAA745AC}"/>
              </a:ext>
            </a:extLst>
          </p:cNvPr>
          <p:cNvSpPr>
            <a:spLocks noGrp="1"/>
          </p:cNvSpPr>
          <p:nvPr>
            <p:ph type="sldNum" sz="quarter" idx="12"/>
          </p:nvPr>
        </p:nvSpPr>
        <p:spPr/>
        <p:txBody>
          <a:bodyPr/>
          <a:lstStyle/>
          <a:p>
            <a:fld id="{BD8A8A1B-4E1E-43EF-8A39-7D4A3879B941}" type="slidenum">
              <a:rPr lang="en-US" smtClean="0"/>
              <a:t>1</a:t>
            </a:fld>
            <a:endParaRPr lang="en-US"/>
          </a:p>
        </p:txBody>
      </p:sp>
    </p:spTree>
    <p:extLst>
      <p:ext uri="{BB962C8B-B14F-4D97-AF65-F5344CB8AC3E}">
        <p14:creationId xmlns:p14="http://schemas.microsoft.com/office/powerpoint/2010/main" val="601078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1EC9F6-24B5-A3B9-D265-3E2A4C4347FB}"/>
              </a:ext>
            </a:extLst>
          </p:cNvPr>
          <p:cNvSpPr/>
          <p:nvPr/>
        </p:nvSpPr>
        <p:spPr>
          <a:xfrm>
            <a:off x="-106321" y="0"/>
            <a:ext cx="12192000" cy="688722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7" name="TextBox 6">
            <a:extLst>
              <a:ext uri="{FF2B5EF4-FFF2-40B4-BE49-F238E27FC236}">
                <a16:creationId xmlns:a16="http://schemas.microsoft.com/office/drawing/2014/main" id="{458B89DF-B366-019A-FE28-0A38446992CD}"/>
              </a:ext>
            </a:extLst>
          </p:cNvPr>
          <p:cNvSpPr txBox="1"/>
          <p:nvPr/>
        </p:nvSpPr>
        <p:spPr>
          <a:xfrm>
            <a:off x="4300618" y="0"/>
            <a:ext cx="10297391" cy="646331"/>
          </a:xfrm>
          <a:prstGeom prst="rect">
            <a:avLst/>
          </a:prstGeom>
          <a:noFill/>
        </p:spPr>
        <p:txBody>
          <a:bodyPr wrap="square" rtlCol="0">
            <a:spAutoFit/>
          </a:bodyPr>
          <a:lstStyle/>
          <a:p>
            <a:r>
              <a:rPr lang="en-US" sz="3600" b="1" dirty="0">
                <a:solidFill>
                  <a:schemeClr val="bg1"/>
                </a:solidFill>
              </a:rPr>
              <a:t>Confusion Matrix</a:t>
            </a:r>
          </a:p>
        </p:txBody>
      </p:sp>
      <p:sp>
        <p:nvSpPr>
          <p:cNvPr id="2" name="Slide Number Placeholder 1">
            <a:extLst>
              <a:ext uri="{FF2B5EF4-FFF2-40B4-BE49-F238E27FC236}">
                <a16:creationId xmlns:a16="http://schemas.microsoft.com/office/drawing/2014/main" id="{831E00B6-EE3E-9225-B313-81A471353911}"/>
              </a:ext>
            </a:extLst>
          </p:cNvPr>
          <p:cNvSpPr>
            <a:spLocks noGrp="1"/>
          </p:cNvSpPr>
          <p:nvPr>
            <p:ph type="sldNum" sz="quarter" idx="12"/>
          </p:nvPr>
        </p:nvSpPr>
        <p:spPr/>
        <p:txBody>
          <a:bodyPr/>
          <a:lstStyle/>
          <a:p>
            <a:fld id="{D991E600-26DB-4641-A952-01083BCEDC72}" type="slidenum">
              <a:rPr lang="en-US" smtClean="0"/>
              <a:t>10</a:t>
            </a:fld>
            <a:endParaRPr lang="en-US"/>
          </a:p>
        </p:txBody>
      </p:sp>
      <p:pic>
        <p:nvPicPr>
          <p:cNvPr id="4" name="Picture 3" descr="A graph with numbers and labels&#10;&#10;Description automatically generated">
            <a:extLst>
              <a:ext uri="{FF2B5EF4-FFF2-40B4-BE49-F238E27FC236}">
                <a16:creationId xmlns:a16="http://schemas.microsoft.com/office/drawing/2014/main" id="{0ABD73B8-3BC1-2D51-65DB-4FA67C5046E4}"/>
              </a:ext>
            </a:extLst>
          </p:cNvPr>
          <p:cNvPicPr>
            <a:picLocks noChangeAspect="1"/>
          </p:cNvPicPr>
          <p:nvPr/>
        </p:nvPicPr>
        <p:blipFill>
          <a:blip r:embed="rId3"/>
          <a:stretch>
            <a:fillRect/>
          </a:stretch>
        </p:blipFill>
        <p:spPr>
          <a:xfrm>
            <a:off x="279779" y="1351834"/>
            <a:ext cx="3420104" cy="2801575"/>
          </a:xfrm>
          <a:prstGeom prst="rect">
            <a:avLst/>
          </a:prstGeom>
        </p:spPr>
      </p:pic>
      <p:pic>
        <p:nvPicPr>
          <p:cNvPr id="5" name="Picture 4" descr="A graph of confusion matrix&#10;&#10;Description automatically generated with medium confidence">
            <a:extLst>
              <a:ext uri="{FF2B5EF4-FFF2-40B4-BE49-F238E27FC236}">
                <a16:creationId xmlns:a16="http://schemas.microsoft.com/office/drawing/2014/main" id="{4CC228CE-296C-3932-99A9-42303A8D47C1}"/>
              </a:ext>
            </a:extLst>
          </p:cNvPr>
          <p:cNvPicPr>
            <a:picLocks noChangeAspect="1"/>
          </p:cNvPicPr>
          <p:nvPr/>
        </p:nvPicPr>
        <p:blipFill>
          <a:blip r:embed="rId4"/>
          <a:stretch>
            <a:fillRect/>
          </a:stretch>
        </p:blipFill>
        <p:spPr>
          <a:xfrm>
            <a:off x="4085983" y="1351834"/>
            <a:ext cx="3420104" cy="2861961"/>
          </a:xfrm>
          <a:prstGeom prst="rect">
            <a:avLst/>
          </a:prstGeom>
        </p:spPr>
      </p:pic>
      <p:sp>
        <p:nvSpPr>
          <p:cNvPr id="6" name="TextBox 5">
            <a:extLst>
              <a:ext uri="{FF2B5EF4-FFF2-40B4-BE49-F238E27FC236}">
                <a16:creationId xmlns:a16="http://schemas.microsoft.com/office/drawing/2014/main" id="{5802E117-B168-06A8-3EEE-E559F6B53221}"/>
              </a:ext>
            </a:extLst>
          </p:cNvPr>
          <p:cNvSpPr txBox="1"/>
          <p:nvPr/>
        </p:nvSpPr>
        <p:spPr>
          <a:xfrm>
            <a:off x="594403" y="646331"/>
            <a:ext cx="4449452" cy="646331"/>
          </a:xfrm>
          <a:prstGeom prst="rect">
            <a:avLst/>
          </a:prstGeom>
          <a:noFill/>
        </p:spPr>
        <p:txBody>
          <a:bodyPr wrap="square" rtlCol="0">
            <a:spAutoFit/>
          </a:bodyPr>
          <a:lstStyle/>
          <a:p>
            <a:r>
              <a:rPr lang="en-US" b="1" dirty="0">
                <a:solidFill>
                  <a:schemeClr val="bg1"/>
                </a:solidFill>
              </a:rPr>
              <a:t>Our SVM Model from Scratch</a:t>
            </a:r>
          </a:p>
          <a:p>
            <a:r>
              <a:rPr lang="en-US" b="1" dirty="0">
                <a:solidFill>
                  <a:schemeClr val="bg1"/>
                </a:solidFill>
              </a:rPr>
              <a:t>Kernel : ‘Linear’</a:t>
            </a:r>
          </a:p>
        </p:txBody>
      </p:sp>
      <p:sp>
        <p:nvSpPr>
          <p:cNvPr id="9" name="TextBox 8">
            <a:extLst>
              <a:ext uri="{FF2B5EF4-FFF2-40B4-BE49-F238E27FC236}">
                <a16:creationId xmlns:a16="http://schemas.microsoft.com/office/drawing/2014/main" id="{F20532D1-AF55-51A9-1EC1-082C92EEBA6A}"/>
              </a:ext>
            </a:extLst>
          </p:cNvPr>
          <p:cNvSpPr txBox="1"/>
          <p:nvPr/>
        </p:nvSpPr>
        <p:spPr>
          <a:xfrm>
            <a:off x="4405182" y="646331"/>
            <a:ext cx="3491717" cy="646331"/>
          </a:xfrm>
          <a:prstGeom prst="rect">
            <a:avLst/>
          </a:prstGeom>
          <a:noFill/>
        </p:spPr>
        <p:txBody>
          <a:bodyPr wrap="square" rtlCol="0">
            <a:spAutoFit/>
          </a:bodyPr>
          <a:lstStyle/>
          <a:p>
            <a:r>
              <a:rPr lang="en-US" b="1" dirty="0">
                <a:solidFill>
                  <a:schemeClr val="bg1"/>
                </a:solidFill>
              </a:rPr>
              <a:t>Inbuilt SVM Model from Library</a:t>
            </a:r>
          </a:p>
          <a:p>
            <a:r>
              <a:rPr lang="en-US" b="1" dirty="0">
                <a:solidFill>
                  <a:schemeClr val="bg1"/>
                </a:solidFill>
              </a:rPr>
              <a:t>Kernel: ‘</a:t>
            </a:r>
            <a:r>
              <a:rPr lang="en-US" b="1" dirty="0" err="1">
                <a:solidFill>
                  <a:schemeClr val="bg1"/>
                </a:solidFill>
              </a:rPr>
              <a:t>Linear’v</a:t>
            </a:r>
            <a:endParaRPr lang="en-US" b="1" dirty="0">
              <a:solidFill>
                <a:schemeClr val="bg1"/>
              </a:solidFill>
            </a:endParaRPr>
          </a:p>
        </p:txBody>
      </p:sp>
      <p:pic>
        <p:nvPicPr>
          <p:cNvPr id="11" name="Picture 10" descr="A graph of a confused matrix&#10;&#10;Description automatically generated with medium confidence">
            <a:extLst>
              <a:ext uri="{FF2B5EF4-FFF2-40B4-BE49-F238E27FC236}">
                <a16:creationId xmlns:a16="http://schemas.microsoft.com/office/drawing/2014/main" id="{B7FC2501-A071-A6AB-760C-7C781B7820F4}"/>
              </a:ext>
            </a:extLst>
          </p:cNvPr>
          <p:cNvPicPr>
            <a:picLocks noChangeAspect="1"/>
          </p:cNvPicPr>
          <p:nvPr/>
        </p:nvPicPr>
        <p:blipFill>
          <a:blip r:embed="rId5"/>
          <a:stretch>
            <a:fillRect/>
          </a:stretch>
        </p:blipFill>
        <p:spPr>
          <a:xfrm>
            <a:off x="7943642" y="1318107"/>
            <a:ext cx="3735974" cy="2869028"/>
          </a:xfrm>
          <a:prstGeom prst="rect">
            <a:avLst/>
          </a:prstGeom>
        </p:spPr>
      </p:pic>
      <p:sp>
        <p:nvSpPr>
          <p:cNvPr id="12" name="TextBox 11">
            <a:extLst>
              <a:ext uri="{FF2B5EF4-FFF2-40B4-BE49-F238E27FC236}">
                <a16:creationId xmlns:a16="http://schemas.microsoft.com/office/drawing/2014/main" id="{B51BE4D6-DFCF-F0D7-FA27-74870109D40E}"/>
              </a:ext>
            </a:extLst>
          </p:cNvPr>
          <p:cNvSpPr txBox="1"/>
          <p:nvPr/>
        </p:nvSpPr>
        <p:spPr>
          <a:xfrm>
            <a:off x="8286683" y="768291"/>
            <a:ext cx="3491717" cy="646331"/>
          </a:xfrm>
          <a:prstGeom prst="rect">
            <a:avLst/>
          </a:prstGeom>
          <a:noFill/>
        </p:spPr>
        <p:txBody>
          <a:bodyPr wrap="square" rtlCol="0">
            <a:spAutoFit/>
          </a:bodyPr>
          <a:lstStyle/>
          <a:p>
            <a:r>
              <a:rPr lang="en-US" b="1" dirty="0">
                <a:solidFill>
                  <a:schemeClr val="bg1"/>
                </a:solidFill>
              </a:rPr>
              <a:t>Inbuilt SVM Model from Library</a:t>
            </a:r>
          </a:p>
          <a:p>
            <a:r>
              <a:rPr lang="en-US" b="1" dirty="0">
                <a:solidFill>
                  <a:schemeClr val="bg1"/>
                </a:solidFill>
              </a:rPr>
              <a:t>Kernel: ‘RBF’</a:t>
            </a:r>
          </a:p>
        </p:txBody>
      </p:sp>
      <p:sp>
        <p:nvSpPr>
          <p:cNvPr id="13" name="TextBox 12">
            <a:extLst>
              <a:ext uri="{FF2B5EF4-FFF2-40B4-BE49-F238E27FC236}">
                <a16:creationId xmlns:a16="http://schemas.microsoft.com/office/drawing/2014/main" id="{1E4E59BA-BB20-CE14-9991-0F41A498000E}"/>
              </a:ext>
            </a:extLst>
          </p:cNvPr>
          <p:cNvSpPr txBox="1"/>
          <p:nvPr/>
        </p:nvSpPr>
        <p:spPr>
          <a:xfrm>
            <a:off x="331234" y="4157571"/>
            <a:ext cx="11469826" cy="2939266"/>
          </a:xfrm>
          <a:prstGeom prst="rect">
            <a:avLst/>
          </a:prstGeom>
          <a:noFill/>
        </p:spPr>
        <p:txBody>
          <a:bodyPr wrap="square" rtlCol="0">
            <a:spAutoFit/>
          </a:bodyPr>
          <a:lstStyle/>
          <a:p>
            <a:r>
              <a:rPr lang="en-US" sz="1400" b="1" dirty="0">
                <a:solidFill>
                  <a:schemeClr val="bg1"/>
                </a:solidFill>
              </a:rPr>
              <a:t>Distribution of Predictions</a:t>
            </a:r>
          </a:p>
          <a:p>
            <a:endParaRPr lang="en-US" sz="1400" b="1" dirty="0">
              <a:solidFill>
                <a:schemeClr val="bg1"/>
              </a:solidFill>
            </a:endParaRPr>
          </a:p>
          <a:p>
            <a:pPr marL="342900" indent="-342900">
              <a:buFont typeface="Wingdings" pitchFamily="2" charset="2"/>
              <a:buChar char="ü"/>
            </a:pPr>
            <a:r>
              <a:rPr lang="en-US" sz="1100" dirty="0">
                <a:solidFill>
                  <a:schemeClr val="bg1"/>
                </a:solidFill>
              </a:rPr>
              <a:t>In our Confusion Matrix(Blue), the predictions appear to be more concentrated along the diagonal, indicating a higher number of correct classifications for each class.</a:t>
            </a:r>
          </a:p>
          <a:p>
            <a:pPr marL="342900" indent="-342900">
              <a:buFont typeface="Wingdings" pitchFamily="2" charset="2"/>
              <a:buChar char="ü"/>
            </a:pPr>
            <a:r>
              <a:rPr lang="en-US" sz="1100" dirty="0">
                <a:solidFill>
                  <a:schemeClr val="bg1"/>
                </a:solidFill>
              </a:rPr>
              <a:t>The confusion matrix from inbuilt SVM library shows a broader spread of values across both the diagonal and the off-diagonal elements. </a:t>
            </a:r>
          </a:p>
          <a:p>
            <a:pPr marL="342900" indent="-342900">
              <a:buFont typeface="+mj-lt"/>
              <a:buAutoNum type="arabicPeriod"/>
            </a:pPr>
            <a:endParaRPr lang="en-US" sz="1100" dirty="0">
              <a:solidFill>
                <a:schemeClr val="bg1"/>
              </a:solidFill>
            </a:endParaRPr>
          </a:p>
          <a:p>
            <a:pPr algn="l"/>
            <a:r>
              <a:rPr lang="en-GB" sz="1400" b="1" i="0" u="none" strike="noStrike" dirty="0">
                <a:solidFill>
                  <a:schemeClr val="bg1"/>
                </a:solidFill>
                <a:effectLst/>
              </a:rPr>
              <a:t>Scale of Values</a:t>
            </a:r>
          </a:p>
          <a:p>
            <a:pPr algn="l"/>
            <a:endParaRPr lang="en-GB" sz="1100" dirty="0">
              <a:solidFill>
                <a:schemeClr val="bg1"/>
              </a:solidFill>
            </a:endParaRPr>
          </a:p>
          <a:p>
            <a:pPr marL="228600" indent="-228600" algn="l">
              <a:buFont typeface="Wingdings" pitchFamily="2" charset="2"/>
              <a:buChar char="ü"/>
            </a:pPr>
            <a:r>
              <a:rPr lang="en-GB" sz="1100" b="0" i="0" u="none" strike="noStrike" dirty="0">
                <a:solidFill>
                  <a:schemeClr val="bg1"/>
                </a:solidFill>
                <a:effectLst/>
              </a:rPr>
              <a:t>The blue matrix (linear kernel) has lower absolute values across both diagonal (correct predictions) and off-diagonal (incorrect predictions) elements. This suggests that the the classifier is more conservative in its predictions.</a:t>
            </a:r>
          </a:p>
          <a:p>
            <a:pPr marL="228600" indent="-228600" algn="l">
              <a:buFont typeface="Wingdings" pitchFamily="2" charset="2"/>
              <a:buChar char="ü"/>
            </a:pPr>
            <a:r>
              <a:rPr lang="en-GB" sz="1100" b="0" i="0" u="none" strike="noStrike" dirty="0">
                <a:solidFill>
                  <a:schemeClr val="bg1"/>
                </a:solidFill>
                <a:effectLst/>
              </a:rPr>
              <a:t>In contrast, the red matrix (linear kernel) has higher values overall, with particularly high values on the diagonal. This could imply that the classifier is more confident (which could be due to a parameter setting(higher C of 0.01).</a:t>
            </a:r>
          </a:p>
          <a:p>
            <a:endParaRPr lang="en-GB" sz="1100" dirty="0">
              <a:solidFill>
                <a:srgbClr val="FFC000"/>
              </a:solidFill>
            </a:endParaRPr>
          </a:p>
          <a:p>
            <a:r>
              <a:rPr lang="en-US" sz="1100" dirty="0">
                <a:solidFill>
                  <a:schemeClr val="bg1"/>
                </a:solidFill>
              </a:rPr>
              <a:t>The RBF kernel seems to separate some classes better. For example, there are fewer misclassifications between classes 1 and 8. This suggests that the RBF kernel may be capturing more complex relationships in the data.</a:t>
            </a:r>
          </a:p>
          <a:p>
            <a:pPr marL="228600" indent="-228600" algn="l">
              <a:buFont typeface="+mj-lt"/>
              <a:buAutoNum type="arabicPeriod"/>
            </a:pPr>
            <a:endParaRPr lang="en-GB" sz="1100" b="0" i="0" u="none" strike="noStrike" dirty="0">
              <a:solidFill>
                <a:schemeClr val="bg1"/>
              </a:solidFill>
              <a:effectLst/>
            </a:endParaRPr>
          </a:p>
          <a:p>
            <a:pPr marL="342900" indent="-342900">
              <a:buFont typeface="+mj-lt"/>
              <a:buAutoNum type="arabicPeriod"/>
            </a:pPr>
            <a:endParaRPr lang="en-US" sz="1100" dirty="0">
              <a:solidFill>
                <a:schemeClr val="bg1"/>
              </a:solidFill>
            </a:endParaRPr>
          </a:p>
        </p:txBody>
      </p:sp>
    </p:spTree>
    <p:extLst>
      <p:ext uri="{BB962C8B-B14F-4D97-AF65-F5344CB8AC3E}">
        <p14:creationId xmlns:p14="http://schemas.microsoft.com/office/powerpoint/2010/main" val="352626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782894-9862-AF3B-BDAE-FF188B58AAAC}"/>
              </a:ext>
            </a:extLst>
          </p:cNvPr>
          <p:cNvSpPr>
            <a:spLocks noGrp="1"/>
          </p:cNvSpPr>
          <p:nvPr>
            <p:ph type="sldNum" sz="quarter" idx="12"/>
          </p:nvPr>
        </p:nvSpPr>
        <p:spPr/>
        <p:txBody>
          <a:bodyPr/>
          <a:lstStyle/>
          <a:p>
            <a:fld id="{D991E600-26DB-4641-A952-01083BCEDC72}" type="slidenum">
              <a:rPr lang="en-US" smtClean="0"/>
              <a:t>11</a:t>
            </a:fld>
            <a:endParaRPr lang="en-US"/>
          </a:p>
        </p:txBody>
      </p:sp>
      <p:sp>
        <p:nvSpPr>
          <p:cNvPr id="5" name="Rectangle 4">
            <a:extLst>
              <a:ext uri="{FF2B5EF4-FFF2-40B4-BE49-F238E27FC236}">
                <a16:creationId xmlns:a16="http://schemas.microsoft.com/office/drawing/2014/main" id="{93C90CB7-52E8-4110-D685-CC1E090ACEE0}"/>
              </a:ext>
            </a:extLst>
          </p:cNvPr>
          <p:cNvSpPr/>
          <p:nvPr/>
        </p:nvSpPr>
        <p:spPr>
          <a:xfrm>
            <a:off x="0" y="-14611"/>
            <a:ext cx="12192000" cy="688722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GB" sz="1800" dirty="0">
                <a:effectLst/>
                <a:latin typeface="TimesNewRomanPS-ItalicMT-Identity-H"/>
              </a:rPr>
            </a:br>
            <a:r>
              <a:rPr lang="en-GB" sz="1800" dirty="0">
                <a:effectLst/>
                <a:latin typeface="TimesNewRomanPS-ItalicMT-Identity-H"/>
              </a:rPr>
              <a:t>§</a:t>
            </a:r>
            <a:endParaRPr lang="en-GB" sz="1200" dirty="0"/>
          </a:p>
        </p:txBody>
      </p:sp>
      <p:sp>
        <p:nvSpPr>
          <p:cNvPr id="47" name="Shape">
            <a:extLst>
              <a:ext uri="{FF2B5EF4-FFF2-40B4-BE49-F238E27FC236}">
                <a16:creationId xmlns:a16="http://schemas.microsoft.com/office/drawing/2014/main" id="{429775D7-2E1B-FEFD-8065-EFC0459E3EAF}"/>
              </a:ext>
            </a:extLst>
          </p:cNvPr>
          <p:cNvSpPr/>
          <p:nvPr/>
        </p:nvSpPr>
        <p:spPr>
          <a:xfrm>
            <a:off x="9951318" y="4442955"/>
            <a:ext cx="1280431" cy="1280431"/>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72"/>
                  <a:pt x="19872" y="21600"/>
                  <a:pt x="17760" y="21600"/>
                </a:cubicBezTo>
                <a:close/>
              </a:path>
            </a:pathLst>
          </a:custGeom>
          <a:solidFill>
            <a:schemeClr val="accent6">
              <a:lumMod val="60000"/>
              <a:lumOff val="40000"/>
            </a:schemeClr>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ndParaRPr>
          </a:p>
        </p:txBody>
      </p:sp>
      <p:sp>
        <p:nvSpPr>
          <p:cNvPr id="48" name="Shape">
            <a:extLst>
              <a:ext uri="{FF2B5EF4-FFF2-40B4-BE49-F238E27FC236}">
                <a16:creationId xmlns:a16="http://schemas.microsoft.com/office/drawing/2014/main" id="{0B8AB99C-8AA5-2776-A202-585D7F1EC9E2}"/>
              </a:ext>
            </a:extLst>
          </p:cNvPr>
          <p:cNvSpPr/>
          <p:nvPr/>
        </p:nvSpPr>
        <p:spPr>
          <a:xfrm>
            <a:off x="9951319" y="2756266"/>
            <a:ext cx="1280431" cy="1280431"/>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96"/>
                  <a:pt x="19872" y="21600"/>
                  <a:pt x="17760" y="21600"/>
                </a:cubicBezTo>
                <a:close/>
              </a:path>
            </a:pathLst>
          </a:custGeom>
          <a:solidFill>
            <a:schemeClr val="accent6"/>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ndParaRPr>
          </a:p>
        </p:txBody>
      </p:sp>
      <p:sp>
        <p:nvSpPr>
          <p:cNvPr id="49" name="Shape">
            <a:extLst>
              <a:ext uri="{FF2B5EF4-FFF2-40B4-BE49-F238E27FC236}">
                <a16:creationId xmlns:a16="http://schemas.microsoft.com/office/drawing/2014/main" id="{36543DAE-46A1-BDC4-690C-00008693BA26}"/>
              </a:ext>
            </a:extLst>
          </p:cNvPr>
          <p:cNvSpPr/>
          <p:nvPr/>
        </p:nvSpPr>
        <p:spPr>
          <a:xfrm>
            <a:off x="9959161" y="1080920"/>
            <a:ext cx="1280431" cy="1280431"/>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72"/>
                  <a:pt x="19872" y="21600"/>
                  <a:pt x="17760" y="21600"/>
                </a:cubicBezTo>
                <a:close/>
              </a:path>
            </a:pathLst>
          </a:custGeom>
          <a:solidFill>
            <a:schemeClr val="accent6">
              <a:lumMod val="75000"/>
            </a:schemeClr>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dirty="0">
              <a:solidFill>
                <a:srgbClr val="FFFFFF"/>
              </a:solidFill>
            </a:endParaRPr>
          </a:p>
        </p:txBody>
      </p:sp>
      <p:sp>
        <p:nvSpPr>
          <p:cNvPr id="50" name="Shape">
            <a:extLst>
              <a:ext uri="{FF2B5EF4-FFF2-40B4-BE49-F238E27FC236}">
                <a16:creationId xmlns:a16="http://schemas.microsoft.com/office/drawing/2014/main" id="{0368CC69-3D83-7DE9-AE3D-3D24F8E4503C}"/>
              </a:ext>
            </a:extLst>
          </p:cNvPr>
          <p:cNvSpPr/>
          <p:nvPr/>
        </p:nvSpPr>
        <p:spPr>
          <a:xfrm>
            <a:off x="903313" y="4431680"/>
            <a:ext cx="1280431" cy="1280431"/>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72"/>
                  <a:pt x="19896" y="21600"/>
                  <a:pt x="17760" y="21600"/>
                </a:cubicBezTo>
                <a:close/>
              </a:path>
            </a:pathLst>
          </a:custGeom>
          <a:solidFill>
            <a:schemeClr val="accent4"/>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ndParaRPr>
          </a:p>
        </p:txBody>
      </p:sp>
      <p:sp>
        <p:nvSpPr>
          <p:cNvPr id="51" name="Shape">
            <a:extLst>
              <a:ext uri="{FF2B5EF4-FFF2-40B4-BE49-F238E27FC236}">
                <a16:creationId xmlns:a16="http://schemas.microsoft.com/office/drawing/2014/main" id="{6648A5CA-AFAC-0F52-AE3A-C8671A84BF87}"/>
              </a:ext>
            </a:extLst>
          </p:cNvPr>
          <p:cNvSpPr/>
          <p:nvPr/>
        </p:nvSpPr>
        <p:spPr>
          <a:xfrm>
            <a:off x="936083" y="2735771"/>
            <a:ext cx="1280431" cy="1280431"/>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96"/>
                  <a:pt x="19896" y="21600"/>
                  <a:pt x="17760" y="21600"/>
                </a:cubicBezTo>
                <a:close/>
              </a:path>
            </a:pathLst>
          </a:custGeom>
          <a:solidFill>
            <a:schemeClr val="accent2"/>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ndParaRPr>
          </a:p>
        </p:txBody>
      </p:sp>
      <p:sp>
        <p:nvSpPr>
          <p:cNvPr id="52" name="Shape">
            <a:extLst>
              <a:ext uri="{FF2B5EF4-FFF2-40B4-BE49-F238E27FC236}">
                <a16:creationId xmlns:a16="http://schemas.microsoft.com/office/drawing/2014/main" id="{CBA70CB4-BD5C-0301-B929-544B68A2DDE0}"/>
              </a:ext>
            </a:extLst>
          </p:cNvPr>
          <p:cNvSpPr/>
          <p:nvPr/>
        </p:nvSpPr>
        <p:spPr>
          <a:xfrm>
            <a:off x="965495" y="1075824"/>
            <a:ext cx="1280431" cy="1280431"/>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72"/>
                  <a:pt x="19896" y="21600"/>
                  <a:pt x="17760" y="21600"/>
                </a:cubicBezTo>
                <a:close/>
              </a:path>
            </a:pathLst>
          </a:custGeom>
          <a:solidFill>
            <a:schemeClr val="accent5"/>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ndParaRPr>
          </a:p>
        </p:txBody>
      </p:sp>
      <p:sp>
        <p:nvSpPr>
          <p:cNvPr id="53" name="Shape">
            <a:extLst>
              <a:ext uri="{FF2B5EF4-FFF2-40B4-BE49-F238E27FC236}">
                <a16:creationId xmlns:a16="http://schemas.microsoft.com/office/drawing/2014/main" id="{F96E924D-85FD-7349-9E1A-365696FCB441}"/>
              </a:ext>
            </a:extLst>
          </p:cNvPr>
          <p:cNvSpPr/>
          <p:nvPr/>
        </p:nvSpPr>
        <p:spPr>
          <a:xfrm>
            <a:off x="4951437" y="2223295"/>
            <a:ext cx="2289127" cy="2289127"/>
          </a:xfrm>
          <a:custGeom>
            <a:avLst/>
            <a:gdLst/>
            <a:ahLst/>
            <a:cxnLst>
              <a:cxn ang="0">
                <a:pos x="wd2" y="hd2"/>
              </a:cxn>
              <a:cxn ang="5400000">
                <a:pos x="wd2" y="hd2"/>
              </a:cxn>
              <a:cxn ang="10800000">
                <a:pos x="wd2" y="hd2"/>
              </a:cxn>
              <a:cxn ang="16200000">
                <a:pos x="wd2" y="hd2"/>
              </a:cxn>
            </a:cxnLst>
            <a:rect l="0" t="0" r="r" b="b"/>
            <a:pathLst>
              <a:path w="21600" h="21600" extrusionOk="0">
                <a:moveTo>
                  <a:pt x="19452" y="21600"/>
                </a:moveTo>
                <a:lnTo>
                  <a:pt x="2148" y="21600"/>
                </a:lnTo>
                <a:cubicBezTo>
                  <a:pt x="967" y="21600"/>
                  <a:pt x="0" y="20633"/>
                  <a:pt x="0" y="19452"/>
                </a:cubicBezTo>
                <a:lnTo>
                  <a:pt x="0" y="2148"/>
                </a:lnTo>
                <a:cubicBezTo>
                  <a:pt x="0" y="967"/>
                  <a:pt x="967" y="0"/>
                  <a:pt x="2148" y="0"/>
                </a:cubicBezTo>
                <a:lnTo>
                  <a:pt x="19452" y="0"/>
                </a:lnTo>
                <a:cubicBezTo>
                  <a:pt x="20633" y="0"/>
                  <a:pt x="21600" y="967"/>
                  <a:pt x="21600" y="2148"/>
                </a:cubicBezTo>
                <a:lnTo>
                  <a:pt x="21600" y="19452"/>
                </a:lnTo>
                <a:cubicBezTo>
                  <a:pt x="21600" y="20633"/>
                  <a:pt x="20633" y="21600"/>
                  <a:pt x="19452" y="21600"/>
                </a:cubicBezTo>
                <a:close/>
              </a:path>
            </a:pathLst>
          </a:custGeom>
          <a:solidFill>
            <a:schemeClr val="accent3"/>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800"/>
          </a:p>
        </p:txBody>
      </p:sp>
      <p:sp>
        <p:nvSpPr>
          <p:cNvPr id="55" name="Shape">
            <a:extLst>
              <a:ext uri="{FF2B5EF4-FFF2-40B4-BE49-F238E27FC236}">
                <a16:creationId xmlns:a16="http://schemas.microsoft.com/office/drawing/2014/main" id="{04CA2F3B-ED7A-FB52-189F-34631E886B7D}"/>
              </a:ext>
            </a:extLst>
          </p:cNvPr>
          <p:cNvSpPr/>
          <p:nvPr/>
        </p:nvSpPr>
        <p:spPr>
          <a:xfrm>
            <a:off x="7333748" y="3321973"/>
            <a:ext cx="2562504" cy="107027"/>
          </a:xfrm>
          <a:custGeom>
            <a:avLst/>
            <a:gdLst/>
            <a:ahLst/>
            <a:cxnLst>
              <a:cxn ang="0">
                <a:pos x="wd2" y="hd2"/>
              </a:cxn>
              <a:cxn ang="5400000">
                <a:pos x="wd2" y="hd2"/>
              </a:cxn>
              <a:cxn ang="10800000">
                <a:pos x="wd2" y="hd2"/>
              </a:cxn>
              <a:cxn ang="16200000">
                <a:pos x="wd2" y="hd2"/>
              </a:cxn>
            </a:cxnLst>
            <a:rect l="0" t="0" r="r" b="b"/>
            <a:pathLst>
              <a:path w="21600" h="21600" extrusionOk="0">
                <a:moveTo>
                  <a:pt x="21012" y="0"/>
                </a:moveTo>
                <a:cubicBezTo>
                  <a:pt x="20749" y="0"/>
                  <a:pt x="20536" y="2987"/>
                  <a:pt x="20461" y="7353"/>
                </a:cubicBezTo>
                <a:lnTo>
                  <a:pt x="1139" y="7353"/>
                </a:lnTo>
                <a:cubicBezTo>
                  <a:pt x="1064" y="3217"/>
                  <a:pt x="838" y="0"/>
                  <a:pt x="588" y="0"/>
                </a:cubicBezTo>
                <a:cubicBezTo>
                  <a:pt x="263" y="0"/>
                  <a:pt x="0" y="4825"/>
                  <a:pt x="0" y="10800"/>
                </a:cubicBezTo>
                <a:cubicBezTo>
                  <a:pt x="0" y="16775"/>
                  <a:pt x="263" y="21600"/>
                  <a:pt x="588" y="21600"/>
                </a:cubicBezTo>
                <a:cubicBezTo>
                  <a:pt x="851" y="21600"/>
                  <a:pt x="1064" y="18613"/>
                  <a:pt x="1139" y="14247"/>
                </a:cubicBezTo>
                <a:lnTo>
                  <a:pt x="20461" y="14247"/>
                </a:lnTo>
                <a:cubicBezTo>
                  <a:pt x="20536" y="18383"/>
                  <a:pt x="20762" y="21600"/>
                  <a:pt x="21012" y="21600"/>
                </a:cubicBezTo>
                <a:cubicBezTo>
                  <a:pt x="21337" y="21600"/>
                  <a:pt x="21600" y="16775"/>
                  <a:pt x="21600" y="10800"/>
                </a:cubicBezTo>
                <a:cubicBezTo>
                  <a:pt x="21600" y="4825"/>
                  <a:pt x="21337" y="0"/>
                  <a:pt x="21012" y="0"/>
                </a:cubicBezTo>
                <a:close/>
              </a:path>
            </a:pathLst>
          </a:custGeom>
          <a:solidFill>
            <a:schemeClr val="bg1">
              <a:lumMod val="75000"/>
              <a:alpha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800"/>
          </a:p>
        </p:txBody>
      </p:sp>
      <p:sp>
        <p:nvSpPr>
          <p:cNvPr id="56" name="Shape">
            <a:extLst>
              <a:ext uri="{FF2B5EF4-FFF2-40B4-BE49-F238E27FC236}">
                <a16:creationId xmlns:a16="http://schemas.microsoft.com/office/drawing/2014/main" id="{37631F65-9A1D-0C3D-5E22-8EA43DCE0778}"/>
              </a:ext>
            </a:extLst>
          </p:cNvPr>
          <p:cNvSpPr/>
          <p:nvPr/>
        </p:nvSpPr>
        <p:spPr>
          <a:xfrm>
            <a:off x="7382097" y="4525896"/>
            <a:ext cx="2457006" cy="594691"/>
          </a:xfrm>
          <a:custGeom>
            <a:avLst/>
            <a:gdLst/>
            <a:ahLst/>
            <a:cxnLst>
              <a:cxn ang="0">
                <a:pos x="wd2" y="hd2"/>
              </a:cxn>
              <a:cxn ang="5400000">
                <a:pos x="wd2" y="hd2"/>
              </a:cxn>
              <a:cxn ang="10800000">
                <a:pos x="wd2" y="hd2"/>
              </a:cxn>
              <a:cxn ang="16200000">
                <a:pos x="wd2" y="hd2"/>
              </a:cxn>
            </a:cxnLst>
            <a:rect l="0" t="0" r="r" b="b"/>
            <a:pathLst>
              <a:path w="21600" h="21600" extrusionOk="0">
                <a:moveTo>
                  <a:pt x="21000" y="16794"/>
                </a:moveTo>
                <a:cubicBezTo>
                  <a:pt x="20737" y="16794"/>
                  <a:pt x="20524" y="17466"/>
                  <a:pt x="20449" y="18448"/>
                </a:cubicBezTo>
                <a:lnTo>
                  <a:pt x="6916" y="18448"/>
                </a:lnTo>
                <a:cubicBezTo>
                  <a:pt x="5466" y="18448"/>
                  <a:pt x="4102" y="16123"/>
                  <a:pt x="3077" y="11885"/>
                </a:cubicBezTo>
                <a:lnTo>
                  <a:pt x="1088" y="3669"/>
                </a:lnTo>
                <a:cubicBezTo>
                  <a:pt x="1138" y="3307"/>
                  <a:pt x="1176" y="2894"/>
                  <a:pt x="1176" y="2429"/>
                </a:cubicBezTo>
                <a:cubicBezTo>
                  <a:pt x="1176" y="1085"/>
                  <a:pt x="913" y="0"/>
                  <a:pt x="588" y="0"/>
                </a:cubicBezTo>
                <a:cubicBezTo>
                  <a:pt x="263" y="0"/>
                  <a:pt x="0" y="1085"/>
                  <a:pt x="0" y="2429"/>
                </a:cubicBezTo>
                <a:cubicBezTo>
                  <a:pt x="0" y="3772"/>
                  <a:pt x="263" y="4857"/>
                  <a:pt x="588" y="4857"/>
                </a:cubicBezTo>
                <a:cubicBezTo>
                  <a:pt x="663" y="4857"/>
                  <a:pt x="738" y="4806"/>
                  <a:pt x="813" y="4651"/>
                </a:cubicBezTo>
                <a:lnTo>
                  <a:pt x="2814" y="12919"/>
                </a:lnTo>
                <a:cubicBezTo>
                  <a:pt x="3915" y="17466"/>
                  <a:pt x="5366" y="19946"/>
                  <a:pt x="6929" y="19946"/>
                </a:cubicBezTo>
                <a:lnTo>
                  <a:pt x="20462" y="19946"/>
                </a:lnTo>
                <a:cubicBezTo>
                  <a:pt x="20537" y="20877"/>
                  <a:pt x="20762" y="21600"/>
                  <a:pt x="21012" y="21600"/>
                </a:cubicBezTo>
                <a:cubicBezTo>
                  <a:pt x="21337" y="21600"/>
                  <a:pt x="21600" y="20515"/>
                  <a:pt x="21600" y="19171"/>
                </a:cubicBezTo>
                <a:cubicBezTo>
                  <a:pt x="21600" y="17828"/>
                  <a:pt x="21325" y="16794"/>
                  <a:pt x="21000" y="16794"/>
                </a:cubicBezTo>
                <a:close/>
              </a:path>
            </a:pathLst>
          </a:custGeom>
          <a:solidFill>
            <a:schemeClr val="bg1">
              <a:lumMod val="75000"/>
              <a:alpha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800"/>
          </a:p>
        </p:txBody>
      </p:sp>
      <p:sp>
        <p:nvSpPr>
          <p:cNvPr id="57" name="Shape">
            <a:extLst>
              <a:ext uri="{FF2B5EF4-FFF2-40B4-BE49-F238E27FC236}">
                <a16:creationId xmlns:a16="http://schemas.microsoft.com/office/drawing/2014/main" id="{6BD8BFD6-74A0-348F-2872-2B051CE26013}"/>
              </a:ext>
            </a:extLst>
          </p:cNvPr>
          <p:cNvSpPr/>
          <p:nvPr/>
        </p:nvSpPr>
        <p:spPr>
          <a:xfrm>
            <a:off x="7333750" y="1643185"/>
            <a:ext cx="2548630" cy="594691"/>
          </a:xfrm>
          <a:custGeom>
            <a:avLst/>
            <a:gdLst/>
            <a:ahLst/>
            <a:cxnLst>
              <a:cxn ang="0">
                <a:pos x="wd2" y="hd2"/>
              </a:cxn>
              <a:cxn ang="5400000">
                <a:pos x="wd2" y="hd2"/>
              </a:cxn>
              <a:cxn ang="10800000">
                <a:pos x="wd2" y="hd2"/>
              </a:cxn>
              <a:cxn ang="16200000">
                <a:pos x="wd2" y="hd2"/>
              </a:cxn>
            </a:cxnLst>
            <a:rect l="0" t="0" r="r" b="b"/>
            <a:pathLst>
              <a:path w="21588" h="21600" extrusionOk="0">
                <a:moveTo>
                  <a:pt x="21012" y="0"/>
                </a:moveTo>
                <a:cubicBezTo>
                  <a:pt x="20750" y="0"/>
                  <a:pt x="20537" y="672"/>
                  <a:pt x="20462" y="1654"/>
                </a:cubicBezTo>
                <a:lnTo>
                  <a:pt x="6929" y="1654"/>
                </a:lnTo>
                <a:cubicBezTo>
                  <a:pt x="5378" y="1654"/>
                  <a:pt x="3915" y="4134"/>
                  <a:pt x="2814" y="8681"/>
                </a:cubicBezTo>
                <a:lnTo>
                  <a:pt x="813" y="16949"/>
                </a:lnTo>
                <a:cubicBezTo>
                  <a:pt x="750" y="16846"/>
                  <a:pt x="675" y="16743"/>
                  <a:pt x="588" y="16743"/>
                </a:cubicBezTo>
                <a:cubicBezTo>
                  <a:pt x="263" y="16743"/>
                  <a:pt x="0" y="17828"/>
                  <a:pt x="0" y="19171"/>
                </a:cubicBezTo>
                <a:cubicBezTo>
                  <a:pt x="0" y="20515"/>
                  <a:pt x="263" y="21600"/>
                  <a:pt x="588" y="21600"/>
                </a:cubicBezTo>
                <a:cubicBezTo>
                  <a:pt x="913" y="21600"/>
                  <a:pt x="1176" y="20515"/>
                  <a:pt x="1176" y="19171"/>
                </a:cubicBezTo>
                <a:cubicBezTo>
                  <a:pt x="1176" y="18706"/>
                  <a:pt x="1151" y="18293"/>
                  <a:pt x="1088" y="17931"/>
                </a:cubicBezTo>
                <a:lnTo>
                  <a:pt x="3077" y="9715"/>
                </a:lnTo>
                <a:cubicBezTo>
                  <a:pt x="4102" y="5477"/>
                  <a:pt x="5466" y="3152"/>
                  <a:pt x="6916" y="3152"/>
                </a:cubicBezTo>
                <a:lnTo>
                  <a:pt x="20449" y="3152"/>
                </a:lnTo>
                <a:cubicBezTo>
                  <a:pt x="20524" y="4082"/>
                  <a:pt x="20749" y="4806"/>
                  <a:pt x="21000" y="4806"/>
                </a:cubicBezTo>
                <a:cubicBezTo>
                  <a:pt x="21325" y="4806"/>
                  <a:pt x="21587" y="3721"/>
                  <a:pt x="21587" y="2377"/>
                </a:cubicBezTo>
                <a:cubicBezTo>
                  <a:pt x="21600" y="1085"/>
                  <a:pt x="21337" y="0"/>
                  <a:pt x="21012" y="0"/>
                </a:cubicBezTo>
                <a:close/>
              </a:path>
            </a:pathLst>
          </a:custGeom>
          <a:solidFill>
            <a:schemeClr val="bg1">
              <a:lumMod val="75000"/>
              <a:alpha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solidFill>
                <a:srgbClr val="FFFFFF"/>
              </a:solidFill>
            </a:endParaRPr>
          </a:p>
        </p:txBody>
      </p:sp>
      <p:sp>
        <p:nvSpPr>
          <p:cNvPr id="58" name="Shape">
            <a:extLst>
              <a:ext uri="{FF2B5EF4-FFF2-40B4-BE49-F238E27FC236}">
                <a16:creationId xmlns:a16="http://schemas.microsoft.com/office/drawing/2014/main" id="{C532A0DB-5DB1-19BF-40FE-C00B3E94692E}"/>
              </a:ext>
            </a:extLst>
          </p:cNvPr>
          <p:cNvSpPr/>
          <p:nvPr/>
        </p:nvSpPr>
        <p:spPr>
          <a:xfrm>
            <a:off x="2345646" y="3321973"/>
            <a:ext cx="2521140" cy="97579"/>
          </a:xfrm>
          <a:custGeom>
            <a:avLst/>
            <a:gdLst/>
            <a:ahLst/>
            <a:cxnLst>
              <a:cxn ang="0">
                <a:pos x="wd2" y="hd2"/>
              </a:cxn>
              <a:cxn ang="5400000">
                <a:pos x="wd2" y="hd2"/>
              </a:cxn>
              <a:cxn ang="10800000">
                <a:pos x="wd2" y="hd2"/>
              </a:cxn>
              <a:cxn ang="16200000">
                <a:pos x="wd2" y="hd2"/>
              </a:cxn>
            </a:cxnLst>
            <a:rect l="0" t="0" r="r" b="b"/>
            <a:pathLst>
              <a:path w="21600" h="21600" extrusionOk="0">
                <a:moveTo>
                  <a:pt x="588" y="0"/>
                </a:moveTo>
                <a:cubicBezTo>
                  <a:pt x="851" y="0"/>
                  <a:pt x="1064" y="2987"/>
                  <a:pt x="1139" y="7353"/>
                </a:cubicBezTo>
                <a:lnTo>
                  <a:pt x="20461" y="7353"/>
                </a:lnTo>
                <a:cubicBezTo>
                  <a:pt x="20536" y="3217"/>
                  <a:pt x="20762" y="0"/>
                  <a:pt x="21012" y="0"/>
                </a:cubicBezTo>
                <a:cubicBezTo>
                  <a:pt x="21337" y="0"/>
                  <a:pt x="21600" y="4825"/>
                  <a:pt x="21600" y="10800"/>
                </a:cubicBezTo>
                <a:cubicBezTo>
                  <a:pt x="21600" y="16775"/>
                  <a:pt x="21337" y="21600"/>
                  <a:pt x="21012" y="21600"/>
                </a:cubicBezTo>
                <a:cubicBezTo>
                  <a:pt x="20749" y="21600"/>
                  <a:pt x="20536" y="18613"/>
                  <a:pt x="20461" y="14247"/>
                </a:cubicBezTo>
                <a:lnTo>
                  <a:pt x="1139" y="14247"/>
                </a:lnTo>
                <a:cubicBezTo>
                  <a:pt x="1064" y="18383"/>
                  <a:pt x="838" y="21600"/>
                  <a:pt x="588" y="21600"/>
                </a:cubicBezTo>
                <a:cubicBezTo>
                  <a:pt x="263" y="21600"/>
                  <a:pt x="0" y="16775"/>
                  <a:pt x="0" y="10800"/>
                </a:cubicBezTo>
                <a:cubicBezTo>
                  <a:pt x="0" y="4825"/>
                  <a:pt x="275" y="0"/>
                  <a:pt x="588" y="0"/>
                </a:cubicBezTo>
                <a:close/>
              </a:path>
            </a:pathLst>
          </a:custGeom>
          <a:solidFill>
            <a:schemeClr val="bg1">
              <a:lumMod val="75000"/>
              <a:alpha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800"/>
          </a:p>
        </p:txBody>
      </p:sp>
      <p:sp>
        <p:nvSpPr>
          <p:cNvPr id="59" name="Shape">
            <a:extLst>
              <a:ext uri="{FF2B5EF4-FFF2-40B4-BE49-F238E27FC236}">
                <a16:creationId xmlns:a16="http://schemas.microsoft.com/office/drawing/2014/main" id="{0D815EBD-2D0A-0BFA-6677-5B8C6BFFF90A}"/>
              </a:ext>
            </a:extLst>
          </p:cNvPr>
          <p:cNvSpPr/>
          <p:nvPr/>
        </p:nvSpPr>
        <p:spPr>
          <a:xfrm>
            <a:off x="2245926" y="4597093"/>
            <a:ext cx="2457006" cy="594691"/>
          </a:xfrm>
          <a:custGeom>
            <a:avLst/>
            <a:gdLst/>
            <a:ahLst/>
            <a:cxnLst>
              <a:cxn ang="0">
                <a:pos x="wd2" y="hd2"/>
              </a:cxn>
              <a:cxn ang="5400000">
                <a:pos x="wd2" y="hd2"/>
              </a:cxn>
              <a:cxn ang="10800000">
                <a:pos x="wd2" y="hd2"/>
              </a:cxn>
              <a:cxn ang="16200000">
                <a:pos x="wd2" y="hd2"/>
              </a:cxn>
            </a:cxnLst>
            <a:rect l="0" t="0" r="r" b="b"/>
            <a:pathLst>
              <a:path w="21600" h="21600" extrusionOk="0">
                <a:moveTo>
                  <a:pt x="600" y="16794"/>
                </a:moveTo>
                <a:cubicBezTo>
                  <a:pt x="863" y="16794"/>
                  <a:pt x="1076" y="17466"/>
                  <a:pt x="1151" y="18448"/>
                </a:cubicBezTo>
                <a:lnTo>
                  <a:pt x="14684" y="18448"/>
                </a:lnTo>
                <a:cubicBezTo>
                  <a:pt x="16134" y="18448"/>
                  <a:pt x="17498" y="16123"/>
                  <a:pt x="18523" y="11885"/>
                </a:cubicBezTo>
                <a:lnTo>
                  <a:pt x="20512" y="3669"/>
                </a:lnTo>
                <a:cubicBezTo>
                  <a:pt x="20462" y="3307"/>
                  <a:pt x="20424" y="2894"/>
                  <a:pt x="20424" y="2429"/>
                </a:cubicBezTo>
                <a:cubicBezTo>
                  <a:pt x="20424" y="1085"/>
                  <a:pt x="20687" y="0"/>
                  <a:pt x="21012" y="0"/>
                </a:cubicBezTo>
                <a:cubicBezTo>
                  <a:pt x="21337" y="0"/>
                  <a:pt x="21600" y="1085"/>
                  <a:pt x="21600" y="2429"/>
                </a:cubicBezTo>
                <a:cubicBezTo>
                  <a:pt x="21600" y="3772"/>
                  <a:pt x="21337" y="4857"/>
                  <a:pt x="21012" y="4857"/>
                </a:cubicBezTo>
                <a:cubicBezTo>
                  <a:pt x="20937" y="4857"/>
                  <a:pt x="20862" y="4806"/>
                  <a:pt x="20787" y="4651"/>
                </a:cubicBezTo>
                <a:lnTo>
                  <a:pt x="18786" y="12919"/>
                </a:lnTo>
                <a:cubicBezTo>
                  <a:pt x="17685" y="17466"/>
                  <a:pt x="16234" y="19946"/>
                  <a:pt x="14671" y="19946"/>
                </a:cubicBezTo>
                <a:lnTo>
                  <a:pt x="1138" y="19946"/>
                </a:lnTo>
                <a:cubicBezTo>
                  <a:pt x="1063" y="20877"/>
                  <a:pt x="838" y="21600"/>
                  <a:pt x="588" y="21600"/>
                </a:cubicBezTo>
                <a:cubicBezTo>
                  <a:pt x="263" y="21600"/>
                  <a:pt x="0" y="20515"/>
                  <a:pt x="0" y="19171"/>
                </a:cubicBezTo>
                <a:cubicBezTo>
                  <a:pt x="0" y="17828"/>
                  <a:pt x="288" y="16794"/>
                  <a:pt x="600" y="16794"/>
                </a:cubicBezTo>
                <a:close/>
              </a:path>
            </a:pathLst>
          </a:custGeom>
          <a:solidFill>
            <a:schemeClr val="bg1">
              <a:lumMod val="75000"/>
              <a:alpha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800"/>
          </a:p>
        </p:txBody>
      </p:sp>
      <p:sp>
        <p:nvSpPr>
          <p:cNvPr id="60" name="Shape">
            <a:extLst>
              <a:ext uri="{FF2B5EF4-FFF2-40B4-BE49-F238E27FC236}">
                <a16:creationId xmlns:a16="http://schemas.microsoft.com/office/drawing/2014/main" id="{25AE5740-9983-FC20-DAD9-3AAA6FBDB84F}"/>
              </a:ext>
            </a:extLst>
          </p:cNvPr>
          <p:cNvSpPr/>
          <p:nvPr/>
        </p:nvSpPr>
        <p:spPr>
          <a:xfrm>
            <a:off x="2307344" y="1654277"/>
            <a:ext cx="2573667" cy="583599"/>
          </a:xfrm>
          <a:custGeom>
            <a:avLst/>
            <a:gdLst/>
            <a:ahLst/>
            <a:cxnLst>
              <a:cxn ang="0">
                <a:pos x="wd2" y="hd2"/>
              </a:cxn>
              <a:cxn ang="5400000">
                <a:pos x="wd2" y="hd2"/>
              </a:cxn>
              <a:cxn ang="10800000">
                <a:pos x="wd2" y="hd2"/>
              </a:cxn>
              <a:cxn ang="16200000">
                <a:pos x="wd2" y="hd2"/>
              </a:cxn>
            </a:cxnLst>
            <a:rect l="0" t="0" r="r" b="b"/>
            <a:pathLst>
              <a:path w="21600" h="21600" extrusionOk="0">
                <a:moveTo>
                  <a:pt x="576" y="0"/>
                </a:moveTo>
                <a:cubicBezTo>
                  <a:pt x="838" y="0"/>
                  <a:pt x="1051" y="672"/>
                  <a:pt x="1126" y="1654"/>
                </a:cubicBezTo>
                <a:lnTo>
                  <a:pt x="14667" y="1654"/>
                </a:lnTo>
                <a:cubicBezTo>
                  <a:pt x="16219" y="1654"/>
                  <a:pt x="17683" y="4134"/>
                  <a:pt x="18784" y="8681"/>
                </a:cubicBezTo>
                <a:lnTo>
                  <a:pt x="20787" y="16949"/>
                </a:lnTo>
                <a:cubicBezTo>
                  <a:pt x="20849" y="16846"/>
                  <a:pt x="20924" y="16743"/>
                  <a:pt x="21012" y="16743"/>
                </a:cubicBezTo>
                <a:cubicBezTo>
                  <a:pt x="21337" y="16743"/>
                  <a:pt x="21600" y="17828"/>
                  <a:pt x="21600" y="19171"/>
                </a:cubicBezTo>
                <a:cubicBezTo>
                  <a:pt x="21600" y="20515"/>
                  <a:pt x="21337" y="21600"/>
                  <a:pt x="21012" y="21600"/>
                </a:cubicBezTo>
                <a:cubicBezTo>
                  <a:pt x="20686" y="21600"/>
                  <a:pt x="20424" y="20515"/>
                  <a:pt x="20424" y="19171"/>
                </a:cubicBezTo>
                <a:cubicBezTo>
                  <a:pt x="20424" y="18706"/>
                  <a:pt x="20449" y="18293"/>
                  <a:pt x="20511" y="17931"/>
                </a:cubicBezTo>
                <a:lnTo>
                  <a:pt x="18521" y="9715"/>
                </a:lnTo>
                <a:cubicBezTo>
                  <a:pt x="17495" y="5477"/>
                  <a:pt x="16131" y="3152"/>
                  <a:pt x="14679" y="3152"/>
                </a:cubicBezTo>
                <a:lnTo>
                  <a:pt x="1139" y="3152"/>
                </a:lnTo>
                <a:cubicBezTo>
                  <a:pt x="1064" y="4082"/>
                  <a:pt x="838" y="4806"/>
                  <a:pt x="588" y="4806"/>
                </a:cubicBezTo>
                <a:cubicBezTo>
                  <a:pt x="263" y="4806"/>
                  <a:pt x="0" y="3721"/>
                  <a:pt x="0" y="2377"/>
                </a:cubicBezTo>
                <a:cubicBezTo>
                  <a:pt x="0" y="1085"/>
                  <a:pt x="263" y="0"/>
                  <a:pt x="576" y="0"/>
                </a:cubicBezTo>
                <a:close/>
              </a:path>
            </a:pathLst>
          </a:custGeom>
          <a:solidFill>
            <a:schemeClr val="bg1">
              <a:lumMod val="75000"/>
              <a:alpha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800"/>
          </a:p>
        </p:txBody>
      </p:sp>
      <p:pic>
        <p:nvPicPr>
          <p:cNvPr id="79" name="Graphic 42" descr="Head with gears">
            <a:extLst>
              <a:ext uri="{FF2B5EF4-FFF2-40B4-BE49-F238E27FC236}">
                <a16:creationId xmlns:a16="http://schemas.microsoft.com/office/drawing/2014/main" id="{0EC6CF06-C3EA-057A-D401-DC99031A29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094796" y="1192797"/>
            <a:ext cx="978239" cy="978239"/>
          </a:xfrm>
          <a:prstGeom prst="rect">
            <a:avLst/>
          </a:prstGeom>
        </p:spPr>
      </p:pic>
      <p:pic>
        <p:nvPicPr>
          <p:cNvPr id="80" name="Graphic 44" descr="Stopwatch 33%">
            <a:extLst>
              <a:ext uri="{FF2B5EF4-FFF2-40B4-BE49-F238E27FC236}">
                <a16:creationId xmlns:a16="http://schemas.microsoft.com/office/drawing/2014/main" id="{82B04B53-35A8-0472-F78F-70C88AD0B0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003027" y="1210975"/>
            <a:ext cx="978239" cy="978239"/>
          </a:xfrm>
          <a:prstGeom prst="rect">
            <a:avLst/>
          </a:prstGeom>
        </p:spPr>
      </p:pic>
      <p:pic>
        <p:nvPicPr>
          <p:cNvPr id="81" name="Graphic 45" descr="Bullseye">
            <a:extLst>
              <a:ext uri="{FF2B5EF4-FFF2-40B4-BE49-F238E27FC236}">
                <a16:creationId xmlns:a16="http://schemas.microsoft.com/office/drawing/2014/main" id="{C6649E33-3D1A-B201-8B08-AD6E776554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080451" y="2927478"/>
            <a:ext cx="978239" cy="978239"/>
          </a:xfrm>
          <a:prstGeom prst="rect">
            <a:avLst/>
          </a:prstGeom>
        </p:spPr>
      </p:pic>
      <p:pic>
        <p:nvPicPr>
          <p:cNvPr id="82" name="Graphic 46" descr="Lights On">
            <a:extLst>
              <a:ext uri="{FF2B5EF4-FFF2-40B4-BE49-F238E27FC236}">
                <a16:creationId xmlns:a16="http://schemas.microsoft.com/office/drawing/2014/main" id="{918A5F7F-7B0C-3D2F-1C72-C896A332FA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070566" y="4545496"/>
            <a:ext cx="978239" cy="978239"/>
          </a:xfrm>
          <a:prstGeom prst="rect">
            <a:avLst/>
          </a:prstGeom>
        </p:spPr>
      </p:pic>
      <p:pic>
        <p:nvPicPr>
          <p:cNvPr id="83" name="Graphic 47" descr="Database">
            <a:extLst>
              <a:ext uri="{FF2B5EF4-FFF2-40B4-BE49-F238E27FC236}">
                <a16:creationId xmlns:a16="http://schemas.microsoft.com/office/drawing/2014/main" id="{10B6FA88-B6F4-E260-7F3B-758F059C0D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17594" y="4600443"/>
            <a:ext cx="963563" cy="963563"/>
          </a:xfrm>
          <a:prstGeom prst="rect">
            <a:avLst/>
          </a:prstGeom>
        </p:spPr>
      </p:pic>
      <p:pic>
        <p:nvPicPr>
          <p:cNvPr id="84" name="Graphic 43" descr="Eye">
            <a:extLst>
              <a:ext uri="{FF2B5EF4-FFF2-40B4-BE49-F238E27FC236}">
                <a16:creationId xmlns:a16="http://schemas.microsoft.com/office/drawing/2014/main" id="{ABFABE46-4436-9718-9B79-6ECE3D662D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1087179" y="2886867"/>
            <a:ext cx="978239" cy="978239"/>
          </a:xfrm>
          <a:prstGeom prst="rect">
            <a:avLst/>
          </a:prstGeom>
        </p:spPr>
      </p:pic>
      <p:sp>
        <p:nvSpPr>
          <p:cNvPr id="86" name="TextBox 22">
            <a:extLst>
              <a:ext uri="{FF2B5EF4-FFF2-40B4-BE49-F238E27FC236}">
                <a16:creationId xmlns:a16="http://schemas.microsoft.com/office/drawing/2014/main" id="{25302E6F-4BAF-E893-CEB7-3CB9FE45302D}"/>
              </a:ext>
            </a:extLst>
          </p:cNvPr>
          <p:cNvSpPr txBox="1"/>
          <p:nvPr/>
        </p:nvSpPr>
        <p:spPr>
          <a:xfrm>
            <a:off x="5101486" y="2811478"/>
            <a:ext cx="1937965" cy="954107"/>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noProof="1">
                <a:solidFill>
                  <a:schemeClr val="bg1"/>
                </a:solidFill>
              </a:rPr>
              <a:t>Improving SVM Model</a:t>
            </a:r>
          </a:p>
        </p:txBody>
      </p:sp>
      <p:sp>
        <p:nvSpPr>
          <p:cNvPr id="131" name="TextBox 130">
            <a:extLst>
              <a:ext uri="{FF2B5EF4-FFF2-40B4-BE49-F238E27FC236}">
                <a16:creationId xmlns:a16="http://schemas.microsoft.com/office/drawing/2014/main" id="{0570EB87-3152-3934-BB78-53878F9803A1}"/>
              </a:ext>
            </a:extLst>
          </p:cNvPr>
          <p:cNvSpPr txBox="1"/>
          <p:nvPr/>
        </p:nvSpPr>
        <p:spPr>
          <a:xfrm>
            <a:off x="4246827" y="74771"/>
            <a:ext cx="10297391" cy="646331"/>
          </a:xfrm>
          <a:prstGeom prst="rect">
            <a:avLst/>
          </a:prstGeom>
          <a:noFill/>
        </p:spPr>
        <p:txBody>
          <a:bodyPr wrap="square" rtlCol="0">
            <a:spAutoFit/>
          </a:bodyPr>
          <a:lstStyle/>
          <a:p>
            <a:r>
              <a:rPr lang="en-US" sz="3600" b="1" dirty="0">
                <a:solidFill>
                  <a:schemeClr val="bg1"/>
                </a:solidFill>
              </a:rPr>
              <a:t>Improvements</a:t>
            </a:r>
          </a:p>
        </p:txBody>
      </p:sp>
      <p:sp>
        <p:nvSpPr>
          <p:cNvPr id="133" name="TextBox 28">
            <a:extLst>
              <a:ext uri="{FF2B5EF4-FFF2-40B4-BE49-F238E27FC236}">
                <a16:creationId xmlns:a16="http://schemas.microsoft.com/office/drawing/2014/main" id="{7F286CE4-DF28-4DBC-8B9F-A6499FDB4263}"/>
              </a:ext>
            </a:extLst>
          </p:cNvPr>
          <p:cNvSpPr txBox="1"/>
          <p:nvPr/>
        </p:nvSpPr>
        <p:spPr>
          <a:xfrm>
            <a:off x="2683504" y="994938"/>
            <a:ext cx="1939431" cy="707886"/>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Optimisation Algorithm</a:t>
            </a:r>
          </a:p>
        </p:txBody>
      </p:sp>
      <p:sp>
        <p:nvSpPr>
          <p:cNvPr id="134" name="TextBox 28">
            <a:extLst>
              <a:ext uri="{FF2B5EF4-FFF2-40B4-BE49-F238E27FC236}">
                <a16:creationId xmlns:a16="http://schemas.microsoft.com/office/drawing/2014/main" id="{23AD8585-BBAB-CB39-C84D-2448CB8F1544}"/>
              </a:ext>
            </a:extLst>
          </p:cNvPr>
          <p:cNvSpPr txBox="1"/>
          <p:nvPr/>
        </p:nvSpPr>
        <p:spPr>
          <a:xfrm>
            <a:off x="2669278" y="2706503"/>
            <a:ext cx="2102998" cy="707886"/>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Hyperparameter Tuning</a:t>
            </a:r>
          </a:p>
        </p:txBody>
      </p:sp>
      <p:sp>
        <p:nvSpPr>
          <p:cNvPr id="135" name="TextBox 28">
            <a:extLst>
              <a:ext uri="{FF2B5EF4-FFF2-40B4-BE49-F238E27FC236}">
                <a16:creationId xmlns:a16="http://schemas.microsoft.com/office/drawing/2014/main" id="{6E278D45-6547-4BC4-F04F-9DD74D236DF4}"/>
              </a:ext>
            </a:extLst>
          </p:cNvPr>
          <p:cNvSpPr txBox="1"/>
          <p:nvPr/>
        </p:nvSpPr>
        <p:spPr>
          <a:xfrm>
            <a:off x="2519937" y="4642786"/>
            <a:ext cx="2102998" cy="400110"/>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Feature Scaling</a:t>
            </a:r>
          </a:p>
        </p:txBody>
      </p:sp>
      <p:sp>
        <p:nvSpPr>
          <p:cNvPr id="136" name="TextBox 28">
            <a:extLst>
              <a:ext uri="{FF2B5EF4-FFF2-40B4-BE49-F238E27FC236}">
                <a16:creationId xmlns:a16="http://schemas.microsoft.com/office/drawing/2014/main" id="{722EE5A9-BF08-86E3-81CE-1CFA6DFE3B38}"/>
              </a:ext>
            </a:extLst>
          </p:cNvPr>
          <p:cNvSpPr txBox="1"/>
          <p:nvPr/>
        </p:nvSpPr>
        <p:spPr>
          <a:xfrm>
            <a:off x="7856163" y="1273742"/>
            <a:ext cx="2102998" cy="400110"/>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Kernel Selection</a:t>
            </a:r>
          </a:p>
        </p:txBody>
      </p:sp>
      <p:sp>
        <p:nvSpPr>
          <p:cNvPr id="137" name="TextBox 28">
            <a:extLst>
              <a:ext uri="{FF2B5EF4-FFF2-40B4-BE49-F238E27FC236}">
                <a16:creationId xmlns:a16="http://schemas.microsoft.com/office/drawing/2014/main" id="{C3599FCA-FC68-9FDB-9546-7DD349E54EFC}"/>
              </a:ext>
            </a:extLst>
          </p:cNvPr>
          <p:cNvSpPr txBox="1"/>
          <p:nvPr/>
        </p:nvSpPr>
        <p:spPr>
          <a:xfrm>
            <a:off x="7824936" y="2949977"/>
            <a:ext cx="2071316" cy="400110"/>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Cross Validation</a:t>
            </a:r>
          </a:p>
        </p:txBody>
      </p:sp>
      <p:sp>
        <p:nvSpPr>
          <p:cNvPr id="138" name="TextBox 28">
            <a:extLst>
              <a:ext uri="{FF2B5EF4-FFF2-40B4-BE49-F238E27FC236}">
                <a16:creationId xmlns:a16="http://schemas.microsoft.com/office/drawing/2014/main" id="{383EA8EF-499B-A19A-C768-9EA310ED7622}"/>
              </a:ext>
            </a:extLst>
          </p:cNvPr>
          <p:cNvSpPr txBox="1"/>
          <p:nvPr/>
        </p:nvSpPr>
        <p:spPr>
          <a:xfrm>
            <a:off x="7872003" y="4318888"/>
            <a:ext cx="2289127" cy="707886"/>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Model Evaluation Metrics</a:t>
            </a:r>
          </a:p>
        </p:txBody>
      </p:sp>
      <p:sp>
        <p:nvSpPr>
          <p:cNvPr id="139" name="TextBox 138">
            <a:extLst>
              <a:ext uri="{FF2B5EF4-FFF2-40B4-BE49-F238E27FC236}">
                <a16:creationId xmlns:a16="http://schemas.microsoft.com/office/drawing/2014/main" id="{9931C35C-590A-1E0C-BFCB-7139694261FB}"/>
              </a:ext>
            </a:extLst>
          </p:cNvPr>
          <p:cNvSpPr txBox="1"/>
          <p:nvPr/>
        </p:nvSpPr>
        <p:spPr>
          <a:xfrm>
            <a:off x="2379509" y="1716039"/>
            <a:ext cx="2102998" cy="580672"/>
          </a:xfrm>
          <a:prstGeom prst="rect">
            <a:avLst/>
          </a:prstGeom>
          <a:noFill/>
        </p:spPr>
        <p:txBody>
          <a:bodyPr wrap="square" rtlCol="0">
            <a:spAutoFit/>
          </a:bodyPr>
          <a:lstStyle/>
          <a:p>
            <a:pPr lvl="0">
              <a:lnSpc>
                <a:spcPct val="107000"/>
              </a:lnSpc>
              <a:spcAft>
                <a:spcPts val="800"/>
              </a:spcAft>
              <a:tabLst>
                <a:tab pos="457200" algn="l"/>
              </a:tabLst>
            </a:pPr>
            <a:r>
              <a:rPr lang="en-GB" sz="1000" i="1" kern="100" dirty="0">
                <a:solidFill>
                  <a:schemeClr val="bg1"/>
                </a:solidFill>
                <a:effectLst/>
                <a:ea typeface="Calibri" panose="020F0502020204030204" pitchFamily="34" charset="0"/>
                <a:cs typeface="Calibri" panose="020F0502020204030204" pitchFamily="34" charset="0"/>
              </a:rPr>
              <a:t>We can use more advanced optimization </a:t>
            </a:r>
            <a:r>
              <a:rPr lang="en-GB" sz="1000" i="1" kern="100">
                <a:solidFill>
                  <a:schemeClr val="bg1"/>
                </a:solidFill>
                <a:effectLst/>
                <a:ea typeface="Calibri" panose="020F0502020204030204" pitchFamily="34" charset="0"/>
                <a:cs typeface="Calibri" panose="020F0502020204030204" pitchFamily="34" charset="0"/>
              </a:rPr>
              <a:t>algorithms of mini-batch </a:t>
            </a:r>
            <a:r>
              <a:rPr lang="en-GB" sz="1000" i="1" kern="100" dirty="0">
                <a:solidFill>
                  <a:schemeClr val="bg1"/>
                </a:solidFill>
                <a:effectLst/>
                <a:ea typeface="Calibri" panose="020F0502020204030204" pitchFamily="34" charset="0"/>
                <a:cs typeface="Calibri" panose="020F0502020204030204" pitchFamily="34" charset="0"/>
              </a:rPr>
              <a:t>gradient descent</a:t>
            </a:r>
            <a:endParaRPr lang="en-GB" sz="1000" i="1" kern="100" dirty="0">
              <a:solidFill>
                <a:schemeClr val="bg1"/>
              </a:solidFill>
              <a:effectLst/>
              <a:ea typeface="Calibri" panose="020F050202020403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18048ADE-88C2-2161-29DC-F3FB588A7774}"/>
              </a:ext>
            </a:extLst>
          </p:cNvPr>
          <p:cNvSpPr txBox="1"/>
          <p:nvPr/>
        </p:nvSpPr>
        <p:spPr>
          <a:xfrm>
            <a:off x="2445201" y="3471149"/>
            <a:ext cx="2102998" cy="1012585"/>
          </a:xfrm>
          <a:prstGeom prst="rect">
            <a:avLst/>
          </a:prstGeom>
          <a:noFill/>
        </p:spPr>
        <p:txBody>
          <a:bodyPr wrap="square" rtlCol="0">
            <a:spAutoFit/>
          </a:bodyPr>
          <a:lstStyle/>
          <a:p>
            <a:pPr lvl="0">
              <a:lnSpc>
                <a:spcPct val="107000"/>
              </a:lnSpc>
              <a:spcAft>
                <a:spcPts val="800"/>
              </a:spcAft>
              <a:tabLst>
                <a:tab pos="457200" algn="l"/>
              </a:tabLst>
            </a:pPr>
            <a:r>
              <a:rPr lang="en-GB" sz="1000" i="1" kern="100" dirty="0">
                <a:solidFill>
                  <a:schemeClr val="bg1"/>
                </a:solidFill>
                <a:effectLst/>
                <a:ea typeface="Calibri" panose="020F0502020204030204" pitchFamily="34" charset="0"/>
                <a:cs typeface="Arial" panose="020B0604020202020204" pitchFamily="34" charset="0"/>
              </a:rPr>
              <a:t>Experiment with different values for hyperparameters such as learning rate, </a:t>
            </a:r>
            <a:r>
              <a:rPr lang="en-GB" sz="1000" i="1" kern="100" dirty="0" err="1">
                <a:solidFill>
                  <a:schemeClr val="bg1"/>
                </a:solidFill>
                <a:effectLst/>
                <a:ea typeface="Calibri" panose="020F0502020204030204" pitchFamily="34" charset="0"/>
                <a:cs typeface="Arial" panose="020B0604020202020204" pitchFamily="34" charset="0"/>
              </a:rPr>
              <a:t>lamda</a:t>
            </a:r>
            <a:r>
              <a:rPr lang="en-GB" sz="1000" i="1" kern="100" dirty="0">
                <a:solidFill>
                  <a:schemeClr val="bg1"/>
                </a:solidFill>
                <a:effectLst/>
                <a:ea typeface="Calibri" panose="020F0502020204030204" pitchFamily="34" charset="0"/>
                <a:cs typeface="Arial" panose="020B0604020202020204" pitchFamily="34" charset="0"/>
              </a:rPr>
              <a:t> parameter, and </a:t>
            </a:r>
            <a:r>
              <a:rPr lang="en-GB" sz="1000" i="1" kern="100" dirty="0" err="1">
                <a:solidFill>
                  <a:schemeClr val="bg1"/>
                </a:solidFill>
                <a:effectLst/>
                <a:ea typeface="Calibri" panose="020F0502020204030204" pitchFamily="34" charset="0"/>
                <a:cs typeface="Arial" panose="020B0604020202020204" pitchFamily="34" charset="0"/>
              </a:rPr>
              <a:t>num</a:t>
            </a:r>
            <a:r>
              <a:rPr lang="en-GB" sz="1000" i="1" kern="100" dirty="0">
                <a:solidFill>
                  <a:schemeClr val="bg1"/>
                </a:solidFill>
                <a:effectLst/>
                <a:ea typeface="Calibri" panose="020F0502020204030204" pitchFamily="34" charset="0"/>
                <a:cs typeface="Arial" panose="020B0604020202020204" pitchFamily="34" charset="0"/>
              </a:rPr>
              <a:t> of </a:t>
            </a:r>
            <a:r>
              <a:rPr lang="en-GB" sz="1000" i="1" kern="100" dirty="0" err="1">
                <a:solidFill>
                  <a:schemeClr val="bg1"/>
                </a:solidFill>
                <a:effectLst/>
                <a:ea typeface="Calibri" panose="020F0502020204030204" pitchFamily="34" charset="0"/>
                <a:cs typeface="Arial" panose="020B0604020202020204" pitchFamily="34" charset="0"/>
              </a:rPr>
              <a:t>iters</a:t>
            </a:r>
            <a:endParaRPr lang="en-GB" sz="1000" i="1" kern="100" dirty="0">
              <a:solidFill>
                <a:schemeClr val="bg1"/>
              </a:solidFill>
              <a:effectLst/>
              <a:ea typeface="Calibri" panose="020F0502020204030204" pitchFamily="34" charset="0"/>
              <a:cs typeface="Arial" panose="020B0604020202020204" pitchFamily="34" charset="0"/>
            </a:endParaRPr>
          </a:p>
          <a:p>
            <a:pPr lvl="0">
              <a:lnSpc>
                <a:spcPct val="107000"/>
              </a:lnSpc>
              <a:spcAft>
                <a:spcPts val="800"/>
              </a:spcAft>
              <a:tabLst>
                <a:tab pos="457200" algn="l"/>
              </a:tabLst>
            </a:pPr>
            <a:r>
              <a:rPr lang="en-GB" sz="1000" i="1" kern="100" dirty="0">
                <a:solidFill>
                  <a:schemeClr val="bg1"/>
                </a:solidFill>
                <a:ea typeface="Calibri" panose="020F0502020204030204" pitchFamily="34" charset="0"/>
                <a:cs typeface="Arial" panose="020B0604020202020204" pitchFamily="34" charset="0"/>
              </a:rPr>
              <a:t>Use techniques like grid search</a:t>
            </a:r>
            <a:endParaRPr lang="en-GB" sz="1000" i="1" kern="100" dirty="0">
              <a:solidFill>
                <a:schemeClr val="bg1"/>
              </a:solidFill>
              <a:effectLst/>
              <a:ea typeface="Calibri" panose="020F050202020403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4A20D556-36E7-D334-4684-6D612B2B3B28}"/>
              </a:ext>
            </a:extLst>
          </p:cNvPr>
          <p:cNvSpPr txBox="1"/>
          <p:nvPr/>
        </p:nvSpPr>
        <p:spPr>
          <a:xfrm>
            <a:off x="2464678" y="5191784"/>
            <a:ext cx="2102998" cy="745332"/>
          </a:xfrm>
          <a:prstGeom prst="rect">
            <a:avLst/>
          </a:prstGeom>
          <a:noFill/>
        </p:spPr>
        <p:txBody>
          <a:bodyPr wrap="square" rtlCol="0">
            <a:spAutoFit/>
          </a:bodyPr>
          <a:lstStyle/>
          <a:p>
            <a:pPr lvl="0">
              <a:lnSpc>
                <a:spcPct val="107000"/>
              </a:lnSpc>
              <a:spcAft>
                <a:spcPts val="800"/>
              </a:spcAft>
              <a:tabLst>
                <a:tab pos="457200" algn="l"/>
              </a:tabLst>
            </a:pPr>
            <a:r>
              <a:rPr lang="en-GB" sz="1000" i="1" kern="100" dirty="0">
                <a:solidFill>
                  <a:schemeClr val="bg1"/>
                </a:solidFill>
                <a:effectLst/>
                <a:ea typeface="Calibri" panose="020F0502020204030204" pitchFamily="34" charset="0"/>
                <a:cs typeface="Arial" panose="020B0604020202020204" pitchFamily="34" charset="0"/>
              </a:rPr>
              <a:t>Normalising input features can improve performance of SVM models, especially whe</a:t>
            </a:r>
            <a:r>
              <a:rPr lang="en-GB" sz="1000" i="1" kern="100" dirty="0">
                <a:solidFill>
                  <a:schemeClr val="bg1"/>
                </a:solidFill>
                <a:ea typeface="Calibri" panose="020F0502020204030204" pitchFamily="34" charset="0"/>
                <a:cs typeface="Arial" panose="020B0604020202020204" pitchFamily="34" charset="0"/>
              </a:rPr>
              <a:t>n inputs have different scales</a:t>
            </a:r>
            <a:endParaRPr lang="en-GB" sz="1000" i="1" kern="100" dirty="0">
              <a:solidFill>
                <a:schemeClr val="bg1"/>
              </a:solidFill>
              <a:effectLst/>
              <a:ea typeface="Calibri" panose="020F0502020204030204" pitchFamily="34" charset="0"/>
              <a:cs typeface="Arial" panose="020B0604020202020204" pitchFamily="34" charset="0"/>
            </a:endParaRPr>
          </a:p>
        </p:txBody>
      </p:sp>
      <p:sp>
        <p:nvSpPr>
          <p:cNvPr id="142" name="TextBox 141">
            <a:extLst>
              <a:ext uri="{FF2B5EF4-FFF2-40B4-BE49-F238E27FC236}">
                <a16:creationId xmlns:a16="http://schemas.microsoft.com/office/drawing/2014/main" id="{81316661-FFE5-B170-2DC5-F12BB277AD5C}"/>
              </a:ext>
            </a:extLst>
          </p:cNvPr>
          <p:cNvSpPr txBox="1"/>
          <p:nvPr/>
        </p:nvSpPr>
        <p:spPr>
          <a:xfrm>
            <a:off x="7692755" y="1801069"/>
            <a:ext cx="2390097" cy="1123577"/>
          </a:xfrm>
          <a:prstGeom prst="rect">
            <a:avLst/>
          </a:prstGeom>
          <a:noFill/>
        </p:spPr>
        <p:txBody>
          <a:bodyPr wrap="square" rtlCol="0">
            <a:spAutoFit/>
          </a:bodyPr>
          <a:lstStyle/>
          <a:p>
            <a:pPr lvl="0">
              <a:lnSpc>
                <a:spcPct val="107000"/>
              </a:lnSpc>
              <a:spcAft>
                <a:spcPts val="800"/>
              </a:spcAft>
              <a:tabLst>
                <a:tab pos="457200" algn="l"/>
              </a:tabLst>
            </a:pPr>
            <a:r>
              <a:rPr lang="en-GB" sz="1050" i="1" kern="100" dirty="0">
                <a:solidFill>
                  <a:schemeClr val="bg1"/>
                </a:solidFill>
                <a:effectLst/>
                <a:latin typeface="Aptos" panose="020B0004020202020204" pitchFamily="34" charset="0"/>
                <a:ea typeface="Calibri" panose="020F0502020204030204" pitchFamily="34" charset="0"/>
                <a:cs typeface="Calibri" panose="020F0502020204030204" pitchFamily="34" charset="0"/>
              </a:rPr>
              <a:t>SVMs can use different kernel functions (e.g., linear, polynomial, RBF) to map the input data into a higher-dimensional space. Experimenting with different kernel functions might lead to better result</a:t>
            </a:r>
            <a:endParaRPr lang="en-GB" sz="1050" i="1" kern="100" dirty="0">
              <a:solidFill>
                <a:schemeClr val="bg1"/>
              </a:solidFill>
              <a:effectLst/>
              <a:latin typeface="Aptos" panose="020B0004020202020204" pitchFamily="34" charset="0"/>
              <a:ea typeface="Calibri" panose="020F050202020403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2BCC96BA-04D8-2F2A-E218-5D10E22CB3D2}"/>
              </a:ext>
            </a:extLst>
          </p:cNvPr>
          <p:cNvSpPr txBox="1"/>
          <p:nvPr/>
        </p:nvSpPr>
        <p:spPr>
          <a:xfrm>
            <a:off x="7665545" y="3411228"/>
            <a:ext cx="2390097" cy="604974"/>
          </a:xfrm>
          <a:prstGeom prst="rect">
            <a:avLst/>
          </a:prstGeom>
          <a:noFill/>
        </p:spPr>
        <p:txBody>
          <a:bodyPr wrap="square" rtlCol="0">
            <a:spAutoFit/>
          </a:bodyPr>
          <a:lstStyle/>
          <a:p>
            <a:pPr lvl="0">
              <a:lnSpc>
                <a:spcPct val="107000"/>
              </a:lnSpc>
              <a:spcAft>
                <a:spcPts val="800"/>
              </a:spcAft>
              <a:tabLst>
                <a:tab pos="457200" algn="l"/>
              </a:tabLst>
            </a:pPr>
            <a:r>
              <a:rPr lang="en-GB" sz="1050" i="1" dirty="0">
                <a:solidFill>
                  <a:schemeClr val="bg1"/>
                </a:solidFill>
                <a:ea typeface="Calibri" panose="020F0502020204030204" pitchFamily="34" charset="0"/>
              </a:rPr>
              <a:t>P</a:t>
            </a:r>
            <a:r>
              <a:rPr lang="en-GB" sz="1050" i="1" dirty="0">
                <a:solidFill>
                  <a:schemeClr val="bg1"/>
                </a:solidFill>
                <a:effectLst/>
                <a:ea typeface="Calibri" panose="020F0502020204030204" pitchFamily="34" charset="0"/>
              </a:rPr>
              <a:t>erform k-fold cross-validation to get a more robust estimate of the model's performance </a:t>
            </a:r>
            <a:endParaRPr lang="en-GB" sz="600" i="1" kern="100" dirty="0">
              <a:solidFill>
                <a:schemeClr val="bg1"/>
              </a:solidFill>
              <a:effectLst/>
              <a:ea typeface="Calibri" panose="020F050202020403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DDBB4758-B0AA-F2C2-BDFE-5B0674F57405}"/>
              </a:ext>
            </a:extLst>
          </p:cNvPr>
          <p:cNvSpPr txBox="1"/>
          <p:nvPr/>
        </p:nvSpPr>
        <p:spPr>
          <a:xfrm>
            <a:off x="7648961" y="5139566"/>
            <a:ext cx="2390097" cy="744948"/>
          </a:xfrm>
          <a:prstGeom prst="rect">
            <a:avLst/>
          </a:prstGeom>
          <a:noFill/>
        </p:spPr>
        <p:txBody>
          <a:bodyPr wrap="square" rtlCol="0">
            <a:spAutoFit/>
          </a:bodyPr>
          <a:lstStyle/>
          <a:p>
            <a:pPr lvl="0">
              <a:lnSpc>
                <a:spcPct val="107000"/>
              </a:lnSpc>
              <a:spcAft>
                <a:spcPts val="800"/>
              </a:spcAft>
              <a:tabLst>
                <a:tab pos="457200" algn="l"/>
              </a:tabLst>
            </a:pPr>
            <a:r>
              <a:rPr lang="en-GB" sz="1000" i="1" dirty="0">
                <a:solidFill>
                  <a:schemeClr val="bg1"/>
                </a:solidFill>
                <a:effectLst/>
                <a:ea typeface="Calibri" panose="020F0502020204030204" pitchFamily="34" charset="0"/>
              </a:rPr>
              <a:t>Besides accuracy, consider using other evaluation metrics like precision, recall, F1-score, or ROC AUC, especially if the classes are imbalanced.</a:t>
            </a:r>
            <a:r>
              <a:rPr lang="en-GB" sz="1000" i="1" dirty="0">
                <a:solidFill>
                  <a:schemeClr val="bg1"/>
                </a:solidFill>
                <a:effectLst/>
              </a:rPr>
              <a:t> </a:t>
            </a:r>
            <a:endParaRPr lang="en-GB" sz="1000" i="1" kern="100" dirty="0">
              <a:solidFill>
                <a:schemeClr val="bg1"/>
              </a:solidFill>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77917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FB570-960F-017D-39B4-A28A4A377136}"/>
              </a:ext>
            </a:extLst>
          </p:cNvPr>
          <p:cNvSpPr/>
          <p:nvPr/>
        </p:nvSpPr>
        <p:spPr>
          <a:xfrm>
            <a:off x="0" y="-29222"/>
            <a:ext cx="12192000" cy="688722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5" name="Rectangle 4">
            <a:extLst>
              <a:ext uri="{FF2B5EF4-FFF2-40B4-BE49-F238E27FC236}">
                <a16:creationId xmlns:a16="http://schemas.microsoft.com/office/drawing/2014/main" id="{ADFEE500-C42E-7F8A-7ED3-A889D2E424DE}"/>
              </a:ext>
            </a:extLst>
          </p:cNvPr>
          <p:cNvSpPr/>
          <p:nvPr/>
        </p:nvSpPr>
        <p:spPr>
          <a:xfrm>
            <a:off x="3841869" y="1787120"/>
            <a:ext cx="4125488" cy="2585323"/>
          </a:xfrm>
          <a:prstGeom prst="rect">
            <a:avLst/>
          </a:prstGeom>
          <a:noFill/>
        </p:spPr>
        <p:txBody>
          <a:bodyPr wrap="none" lIns="91440" tIns="45720" rIns="91440" bIns="45720">
            <a:spAutoFit/>
          </a:bodyPr>
          <a:lstStyle/>
          <a:p>
            <a:pPr algn="ctr"/>
            <a:r>
              <a:rPr lang="en-GB"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p>
          <a:p>
            <a:pPr algn="ctr"/>
            <a:endParaRPr lang="en-GB"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GB"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Q&amp;A?</a:t>
            </a:r>
          </a:p>
        </p:txBody>
      </p:sp>
      <p:sp>
        <p:nvSpPr>
          <p:cNvPr id="2" name="Slide Number Placeholder 1">
            <a:extLst>
              <a:ext uri="{FF2B5EF4-FFF2-40B4-BE49-F238E27FC236}">
                <a16:creationId xmlns:a16="http://schemas.microsoft.com/office/drawing/2014/main" id="{3668FDFF-253C-9B52-1F81-626E757BD4DD}"/>
              </a:ext>
            </a:extLst>
          </p:cNvPr>
          <p:cNvSpPr>
            <a:spLocks noGrp="1"/>
          </p:cNvSpPr>
          <p:nvPr>
            <p:ph type="sldNum" sz="quarter" idx="12"/>
          </p:nvPr>
        </p:nvSpPr>
        <p:spPr/>
        <p:txBody>
          <a:bodyPr/>
          <a:lstStyle/>
          <a:p>
            <a:fld id="{D991E600-26DB-4641-A952-01083BCEDC72}" type="slidenum">
              <a:rPr lang="en-US" smtClean="0"/>
              <a:t>12</a:t>
            </a:fld>
            <a:endParaRPr lang="en-US"/>
          </a:p>
        </p:txBody>
      </p:sp>
    </p:spTree>
    <p:extLst>
      <p:ext uri="{BB962C8B-B14F-4D97-AF65-F5344CB8AC3E}">
        <p14:creationId xmlns:p14="http://schemas.microsoft.com/office/powerpoint/2010/main" val="2479326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78175C-974A-7AA2-48C6-BB7191C4019D}"/>
              </a:ext>
            </a:extLst>
          </p:cNvPr>
          <p:cNvSpPr>
            <a:spLocks noGrp="1"/>
          </p:cNvSpPr>
          <p:nvPr>
            <p:ph type="sldNum" sz="quarter" idx="12"/>
          </p:nvPr>
        </p:nvSpPr>
        <p:spPr/>
        <p:txBody>
          <a:bodyPr/>
          <a:lstStyle/>
          <a:p>
            <a:fld id="{D991E600-26DB-4641-A952-01083BCEDC72}" type="slidenum">
              <a:rPr lang="en-US" smtClean="0"/>
              <a:t>13</a:t>
            </a:fld>
            <a:endParaRPr lang="en-US"/>
          </a:p>
        </p:txBody>
      </p:sp>
      <p:sp>
        <p:nvSpPr>
          <p:cNvPr id="9" name="Title 1">
            <a:extLst>
              <a:ext uri="{FF2B5EF4-FFF2-40B4-BE49-F238E27FC236}">
                <a16:creationId xmlns:a16="http://schemas.microsoft.com/office/drawing/2014/main" id="{6830C3C5-A521-B9AE-0FF5-6AEB8890EE17}"/>
              </a:ext>
            </a:extLst>
          </p:cNvPr>
          <p:cNvSpPr>
            <a:spLocks noGrp="1"/>
          </p:cNvSpPr>
          <p:nvPr>
            <p:ph type="title"/>
          </p:nvPr>
        </p:nvSpPr>
        <p:spPr>
          <a:xfrm>
            <a:off x="712694" y="-83111"/>
            <a:ext cx="10515600" cy="907863"/>
          </a:xfrm>
        </p:spPr>
        <p:txBody>
          <a:bodyPr/>
          <a:lstStyle/>
          <a:p>
            <a:pPr algn="ctr"/>
            <a:r>
              <a:rPr lang="en-US" b="1" dirty="0">
                <a:solidFill>
                  <a:schemeClr val="bg1"/>
                </a:solidFill>
              </a:rPr>
              <a:t>Kernels</a:t>
            </a:r>
          </a:p>
        </p:txBody>
      </p:sp>
      <p:sp>
        <p:nvSpPr>
          <p:cNvPr id="5" name="Rectangle 4">
            <a:extLst>
              <a:ext uri="{FF2B5EF4-FFF2-40B4-BE49-F238E27FC236}">
                <a16:creationId xmlns:a16="http://schemas.microsoft.com/office/drawing/2014/main" id="{ED13D7CC-F927-1AF5-A760-C07688E63DF1}"/>
              </a:ext>
            </a:extLst>
          </p:cNvPr>
          <p:cNvSpPr/>
          <p:nvPr/>
        </p:nvSpPr>
        <p:spPr>
          <a:xfrm>
            <a:off x="0" y="10469"/>
            <a:ext cx="12192000" cy="6972007"/>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grpSp>
        <p:nvGrpSpPr>
          <p:cNvPr id="22" name="Group 21">
            <a:extLst>
              <a:ext uri="{FF2B5EF4-FFF2-40B4-BE49-F238E27FC236}">
                <a16:creationId xmlns:a16="http://schemas.microsoft.com/office/drawing/2014/main" id="{5E42F582-FFEF-FF0D-18FC-94BAAC7F04B9}"/>
              </a:ext>
            </a:extLst>
          </p:cNvPr>
          <p:cNvGrpSpPr/>
          <p:nvPr/>
        </p:nvGrpSpPr>
        <p:grpSpPr>
          <a:xfrm>
            <a:off x="-11585" y="739097"/>
            <a:ext cx="12203585" cy="2465880"/>
            <a:chOff x="0" y="866279"/>
            <a:chExt cx="12203585" cy="2849869"/>
          </a:xfrm>
        </p:grpSpPr>
        <p:sp>
          <p:nvSpPr>
            <p:cNvPr id="63" name="Shape">
              <a:extLst>
                <a:ext uri="{FF2B5EF4-FFF2-40B4-BE49-F238E27FC236}">
                  <a16:creationId xmlns:a16="http://schemas.microsoft.com/office/drawing/2014/main" id="{3A266B6B-A8D2-C2D1-BAA0-491C44DB7688}"/>
                </a:ext>
              </a:extLst>
            </p:cNvPr>
            <p:cNvSpPr/>
            <p:nvPr/>
          </p:nvSpPr>
          <p:spPr>
            <a:xfrm>
              <a:off x="4166724" y="949612"/>
              <a:ext cx="3928127" cy="1788839"/>
            </a:xfrm>
            <a:custGeom>
              <a:avLst/>
              <a:gdLst/>
              <a:ahLst/>
              <a:cxnLst>
                <a:cxn ang="0">
                  <a:pos x="wd2" y="hd2"/>
                </a:cxn>
                <a:cxn ang="5400000">
                  <a:pos x="wd2" y="hd2"/>
                </a:cxn>
                <a:cxn ang="10800000">
                  <a:pos x="wd2" y="hd2"/>
                </a:cxn>
                <a:cxn ang="16200000">
                  <a:pos x="wd2" y="hd2"/>
                </a:cxn>
              </a:cxnLst>
              <a:rect l="0" t="0" r="r" b="b"/>
              <a:pathLst>
                <a:path w="21600" h="21600" extrusionOk="0">
                  <a:moveTo>
                    <a:pt x="6107" y="3722"/>
                  </a:moveTo>
                  <a:cubicBezTo>
                    <a:pt x="6066" y="3635"/>
                    <a:pt x="6025" y="3548"/>
                    <a:pt x="5994" y="3478"/>
                  </a:cubicBezTo>
                  <a:cubicBezTo>
                    <a:pt x="5973" y="3426"/>
                    <a:pt x="5953" y="3374"/>
                    <a:pt x="5932" y="3339"/>
                  </a:cubicBezTo>
                  <a:cubicBezTo>
                    <a:pt x="5850" y="3165"/>
                    <a:pt x="5767" y="2991"/>
                    <a:pt x="5675" y="2835"/>
                  </a:cubicBezTo>
                  <a:cubicBezTo>
                    <a:pt x="5665" y="2800"/>
                    <a:pt x="5644" y="2783"/>
                    <a:pt x="5624" y="2748"/>
                  </a:cubicBezTo>
                  <a:cubicBezTo>
                    <a:pt x="5552" y="2609"/>
                    <a:pt x="5469" y="2487"/>
                    <a:pt x="5397" y="2348"/>
                  </a:cubicBezTo>
                  <a:cubicBezTo>
                    <a:pt x="5367" y="2296"/>
                    <a:pt x="5336" y="2243"/>
                    <a:pt x="5305" y="2209"/>
                  </a:cubicBezTo>
                  <a:cubicBezTo>
                    <a:pt x="5233" y="2104"/>
                    <a:pt x="5171" y="2000"/>
                    <a:pt x="5099" y="1896"/>
                  </a:cubicBezTo>
                  <a:cubicBezTo>
                    <a:pt x="5068" y="1843"/>
                    <a:pt x="5038" y="1809"/>
                    <a:pt x="5007" y="1756"/>
                  </a:cubicBezTo>
                  <a:cubicBezTo>
                    <a:pt x="4914" y="1617"/>
                    <a:pt x="4822" y="1496"/>
                    <a:pt x="4719" y="1374"/>
                  </a:cubicBezTo>
                  <a:cubicBezTo>
                    <a:pt x="4709" y="1357"/>
                    <a:pt x="4709" y="1357"/>
                    <a:pt x="4698" y="1339"/>
                  </a:cubicBezTo>
                  <a:cubicBezTo>
                    <a:pt x="4596" y="1200"/>
                    <a:pt x="4482" y="1078"/>
                    <a:pt x="4380" y="957"/>
                  </a:cubicBezTo>
                  <a:cubicBezTo>
                    <a:pt x="4349" y="922"/>
                    <a:pt x="4318" y="887"/>
                    <a:pt x="4277" y="852"/>
                  </a:cubicBezTo>
                  <a:cubicBezTo>
                    <a:pt x="4225" y="800"/>
                    <a:pt x="4184" y="748"/>
                    <a:pt x="4133" y="696"/>
                  </a:cubicBezTo>
                  <a:cubicBezTo>
                    <a:pt x="4853" y="243"/>
                    <a:pt x="5603" y="0"/>
                    <a:pt x="6384" y="0"/>
                  </a:cubicBezTo>
                  <a:lnTo>
                    <a:pt x="15216" y="0"/>
                  </a:lnTo>
                  <a:cubicBezTo>
                    <a:pt x="16192" y="0"/>
                    <a:pt x="17138" y="365"/>
                    <a:pt x="18012" y="1096"/>
                  </a:cubicBezTo>
                  <a:cubicBezTo>
                    <a:pt x="18135" y="1200"/>
                    <a:pt x="18248" y="1304"/>
                    <a:pt x="18362" y="1409"/>
                  </a:cubicBezTo>
                  <a:cubicBezTo>
                    <a:pt x="19163" y="2191"/>
                    <a:pt x="19873" y="3252"/>
                    <a:pt x="20407" y="4539"/>
                  </a:cubicBezTo>
                  <a:cubicBezTo>
                    <a:pt x="21189" y="6383"/>
                    <a:pt x="21600" y="8539"/>
                    <a:pt x="21600" y="10800"/>
                  </a:cubicBezTo>
                  <a:cubicBezTo>
                    <a:pt x="21600" y="12957"/>
                    <a:pt x="21230" y="15026"/>
                    <a:pt x="20510" y="16817"/>
                  </a:cubicBezTo>
                  <a:cubicBezTo>
                    <a:pt x="20479" y="16817"/>
                    <a:pt x="20449" y="16800"/>
                    <a:pt x="20418" y="16800"/>
                  </a:cubicBezTo>
                  <a:cubicBezTo>
                    <a:pt x="20377" y="16783"/>
                    <a:pt x="20335" y="16783"/>
                    <a:pt x="20294" y="16765"/>
                  </a:cubicBezTo>
                  <a:cubicBezTo>
                    <a:pt x="20233" y="16748"/>
                    <a:pt x="20161" y="16713"/>
                    <a:pt x="20099" y="16678"/>
                  </a:cubicBezTo>
                  <a:cubicBezTo>
                    <a:pt x="20068" y="16661"/>
                    <a:pt x="20027" y="16644"/>
                    <a:pt x="19996" y="16626"/>
                  </a:cubicBezTo>
                  <a:cubicBezTo>
                    <a:pt x="19914" y="16591"/>
                    <a:pt x="19832" y="16539"/>
                    <a:pt x="19749" y="16487"/>
                  </a:cubicBezTo>
                  <a:cubicBezTo>
                    <a:pt x="19739" y="16470"/>
                    <a:pt x="19719" y="16470"/>
                    <a:pt x="19698" y="16452"/>
                  </a:cubicBezTo>
                  <a:cubicBezTo>
                    <a:pt x="19606" y="16383"/>
                    <a:pt x="19513" y="16313"/>
                    <a:pt x="19420" y="16226"/>
                  </a:cubicBezTo>
                  <a:cubicBezTo>
                    <a:pt x="19400" y="16209"/>
                    <a:pt x="19369" y="16174"/>
                    <a:pt x="19348" y="16157"/>
                  </a:cubicBezTo>
                  <a:cubicBezTo>
                    <a:pt x="19287" y="16087"/>
                    <a:pt x="19215" y="16035"/>
                    <a:pt x="19153" y="15965"/>
                  </a:cubicBezTo>
                  <a:cubicBezTo>
                    <a:pt x="19122" y="15930"/>
                    <a:pt x="19091" y="15896"/>
                    <a:pt x="19061" y="15861"/>
                  </a:cubicBezTo>
                  <a:cubicBezTo>
                    <a:pt x="19009" y="15791"/>
                    <a:pt x="18948" y="15739"/>
                    <a:pt x="18896" y="15670"/>
                  </a:cubicBezTo>
                  <a:cubicBezTo>
                    <a:pt x="18865" y="15635"/>
                    <a:pt x="18834" y="15583"/>
                    <a:pt x="18804" y="15548"/>
                  </a:cubicBezTo>
                  <a:cubicBezTo>
                    <a:pt x="18752" y="15478"/>
                    <a:pt x="18701" y="15409"/>
                    <a:pt x="18649" y="15322"/>
                  </a:cubicBezTo>
                  <a:cubicBezTo>
                    <a:pt x="18619" y="15287"/>
                    <a:pt x="18588" y="15235"/>
                    <a:pt x="18567" y="15183"/>
                  </a:cubicBezTo>
                  <a:cubicBezTo>
                    <a:pt x="18557" y="15165"/>
                    <a:pt x="18547" y="15148"/>
                    <a:pt x="18536" y="15130"/>
                  </a:cubicBezTo>
                  <a:cubicBezTo>
                    <a:pt x="19102" y="13896"/>
                    <a:pt x="19410" y="12365"/>
                    <a:pt x="19410" y="10800"/>
                  </a:cubicBezTo>
                  <a:cubicBezTo>
                    <a:pt x="19410" y="9235"/>
                    <a:pt x="19091" y="7704"/>
                    <a:pt x="18526" y="6470"/>
                  </a:cubicBezTo>
                  <a:lnTo>
                    <a:pt x="18536" y="6452"/>
                  </a:lnTo>
                  <a:lnTo>
                    <a:pt x="18362" y="6122"/>
                  </a:lnTo>
                  <a:cubicBezTo>
                    <a:pt x="18187" y="5791"/>
                    <a:pt x="17991" y="5478"/>
                    <a:pt x="17786" y="5200"/>
                  </a:cubicBezTo>
                  <a:cubicBezTo>
                    <a:pt x="17169" y="4383"/>
                    <a:pt x="16439" y="3878"/>
                    <a:pt x="15658" y="3739"/>
                  </a:cubicBezTo>
                  <a:lnTo>
                    <a:pt x="15483" y="3704"/>
                  </a:lnTo>
                  <a:lnTo>
                    <a:pt x="15483" y="3704"/>
                  </a:lnTo>
                  <a:cubicBezTo>
                    <a:pt x="15390" y="3687"/>
                    <a:pt x="15298" y="3687"/>
                    <a:pt x="15216" y="3687"/>
                  </a:cubicBezTo>
                  <a:lnTo>
                    <a:pt x="6384" y="3687"/>
                  </a:lnTo>
                  <a:cubicBezTo>
                    <a:pt x="6292" y="3722"/>
                    <a:pt x="6199" y="3722"/>
                    <a:pt x="6107" y="3722"/>
                  </a:cubicBezTo>
                  <a:close/>
                  <a:moveTo>
                    <a:pt x="15216" y="17913"/>
                  </a:moveTo>
                  <a:lnTo>
                    <a:pt x="6384" y="17913"/>
                  </a:lnTo>
                  <a:cubicBezTo>
                    <a:pt x="6292" y="17913"/>
                    <a:pt x="6210" y="17913"/>
                    <a:pt x="6117" y="17896"/>
                  </a:cubicBezTo>
                  <a:lnTo>
                    <a:pt x="6117" y="17896"/>
                  </a:lnTo>
                  <a:lnTo>
                    <a:pt x="5942" y="17861"/>
                  </a:lnTo>
                  <a:cubicBezTo>
                    <a:pt x="5161" y="17722"/>
                    <a:pt x="4421" y="17217"/>
                    <a:pt x="3814" y="16400"/>
                  </a:cubicBezTo>
                  <a:cubicBezTo>
                    <a:pt x="3609" y="16122"/>
                    <a:pt x="3413" y="15826"/>
                    <a:pt x="3238" y="15478"/>
                  </a:cubicBezTo>
                  <a:lnTo>
                    <a:pt x="3064" y="15148"/>
                  </a:lnTo>
                  <a:lnTo>
                    <a:pt x="3074" y="15130"/>
                  </a:lnTo>
                  <a:cubicBezTo>
                    <a:pt x="2509" y="13896"/>
                    <a:pt x="2190" y="12365"/>
                    <a:pt x="2190" y="10800"/>
                  </a:cubicBezTo>
                  <a:cubicBezTo>
                    <a:pt x="2190" y="9235"/>
                    <a:pt x="2498" y="7722"/>
                    <a:pt x="3064" y="6470"/>
                  </a:cubicBezTo>
                  <a:cubicBezTo>
                    <a:pt x="3053" y="6452"/>
                    <a:pt x="3043" y="6435"/>
                    <a:pt x="3033" y="6417"/>
                  </a:cubicBezTo>
                  <a:cubicBezTo>
                    <a:pt x="3002" y="6365"/>
                    <a:pt x="2981" y="6330"/>
                    <a:pt x="2951" y="6278"/>
                  </a:cubicBezTo>
                  <a:cubicBezTo>
                    <a:pt x="2899" y="6209"/>
                    <a:pt x="2848" y="6122"/>
                    <a:pt x="2796" y="6052"/>
                  </a:cubicBezTo>
                  <a:cubicBezTo>
                    <a:pt x="2766" y="6017"/>
                    <a:pt x="2735" y="5965"/>
                    <a:pt x="2704" y="5930"/>
                  </a:cubicBezTo>
                  <a:cubicBezTo>
                    <a:pt x="2652" y="5861"/>
                    <a:pt x="2601" y="5791"/>
                    <a:pt x="2539" y="5739"/>
                  </a:cubicBezTo>
                  <a:cubicBezTo>
                    <a:pt x="2508" y="5704"/>
                    <a:pt x="2478" y="5670"/>
                    <a:pt x="2447" y="5635"/>
                  </a:cubicBezTo>
                  <a:cubicBezTo>
                    <a:pt x="2385" y="5565"/>
                    <a:pt x="2323" y="5513"/>
                    <a:pt x="2251" y="5443"/>
                  </a:cubicBezTo>
                  <a:cubicBezTo>
                    <a:pt x="2221" y="5426"/>
                    <a:pt x="2200" y="5391"/>
                    <a:pt x="2169" y="5374"/>
                  </a:cubicBezTo>
                  <a:cubicBezTo>
                    <a:pt x="2077" y="5287"/>
                    <a:pt x="1984" y="5217"/>
                    <a:pt x="1892" y="5148"/>
                  </a:cubicBezTo>
                  <a:cubicBezTo>
                    <a:pt x="1871" y="5130"/>
                    <a:pt x="1861" y="5130"/>
                    <a:pt x="1840" y="5113"/>
                  </a:cubicBezTo>
                  <a:cubicBezTo>
                    <a:pt x="1758" y="5061"/>
                    <a:pt x="1686" y="5009"/>
                    <a:pt x="1604" y="4974"/>
                  </a:cubicBezTo>
                  <a:cubicBezTo>
                    <a:pt x="1573" y="4956"/>
                    <a:pt x="1532" y="4939"/>
                    <a:pt x="1501" y="4922"/>
                  </a:cubicBezTo>
                  <a:cubicBezTo>
                    <a:pt x="1439" y="4887"/>
                    <a:pt x="1367" y="4870"/>
                    <a:pt x="1306" y="4835"/>
                  </a:cubicBezTo>
                  <a:cubicBezTo>
                    <a:pt x="1265" y="4817"/>
                    <a:pt x="1223" y="4800"/>
                    <a:pt x="1182" y="4800"/>
                  </a:cubicBezTo>
                  <a:cubicBezTo>
                    <a:pt x="1151" y="4783"/>
                    <a:pt x="1121" y="4783"/>
                    <a:pt x="1090" y="4783"/>
                  </a:cubicBezTo>
                  <a:cubicBezTo>
                    <a:pt x="380" y="6574"/>
                    <a:pt x="0" y="8643"/>
                    <a:pt x="0" y="10800"/>
                  </a:cubicBezTo>
                  <a:cubicBezTo>
                    <a:pt x="0" y="13061"/>
                    <a:pt x="411" y="15217"/>
                    <a:pt x="1193" y="17061"/>
                  </a:cubicBezTo>
                  <a:cubicBezTo>
                    <a:pt x="1809" y="18522"/>
                    <a:pt x="2642" y="19722"/>
                    <a:pt x="3588" y="20504"/>
                  </a:cubicBezTo>
                  <a:cubicBezTo>
                    <a:pt x="4462" y="21235"/>
                    <a:pt x="5408" y="21600"/>
                    <a:pt x="6384" y="21600"/>
                  </a:cubicBezTo>
                  <a:lnTo>
                    <a:pt x="15216" y="21600"/>
                  </a:lnTo>
                  <a:cubicBezTo>
                    <a:pt x="15997" y="21600"/>
                    <a:pt x="16748" y="21374"/>
                    <a:pt x="17467" y="20904"/>
                  </a:cubicBezTo>
                  <a:cubicBezTo>
                    <a:pt x="17416" y="20852"/>
                    <a:pt x="17375" y="20800"/>
                    <a:pt x="17323" y="20748"/>
                  </a:cubicBezTo>
                  <a:cubicBezTo>
                    <a:pt x="17292" y="20713"/>
                    <a:pt x="17262" y="20678"/>
                    <a:pt x="17220" y="20643"/>
                  </a:cubicBezTo>
                  <a:cubicBezTo>
                    <a:pt x="17107" y="20522"/>
                    <a:pt x="17005" y="20400"/>
                    <a:pt x="16902" y="20261"/>
                  </a:cubicBezTo>
                  <a:cubicBezTo>
                    <a:pt x="16891" y="20243"/>
                    <a:pt x="16891" y="20243"/>
                    <a:pt x="16881" y="20226"/>
                  </a:cubicBezTo>
                  <a:cubicBezTo>
                    <a:pt x="16789" y="20104"/>
                    <a:pt x="16686" y="19983"/>
                    <a:pt x="16593" y="19844"/>
                  </a:cubicBezTo>
                  <a:cubicBezTo>
                    <a:pt x="16562" y="19809"/>
                    <a:pt x="16532" y="19757"/>
                    <a:pt x="16501" y="19704"/>
                  </a:cubicBezTo>
                  <a:cubicBezTo>
                    <a:pt x="16429" y="19600"/>
                    <a:pt x="16357" y="19496"/>
                    <a:pt x="16285" y="19374"/>
                  </a:cubicBezTo>
                  <a:cubicBezTo>
                    <a:pt x="16254" y="19322"/>
                    <a:pt x="16223" y="19287"/>
                    <a:pt x="16192" y="19235"/>
                  </a:cubicBezTo>
                  <a:cubicBezTo>
                    <a:pt x="16110" y="19096"/>
                    <a:pt x="16028" y="18974"/>
                    <a:pt x="15956" y="18835"/>
                  </a:cubicBezTo>
                  <a:cubicBezTo>
                    <a:pt x="15946" y="18817"/>
                    <a:pt x="15925" y="18783"/>
                    <a:pt x="15915" y="18765"/>
                  </a:cubicBezTo>
                  <a:cubicBezTo>
                    <a:pt x="15822" y="18609"/>
                    <a:pt x="15740" y="18435"/>
                    <a:pt x="15658" y="18261"/>
                  </a:cubicBezTo>
                  <a:cubicBezTo>
                    <a:pt x="15637" y="18226"/>
                    <a:pt x="15617" y="18174"/>
                    <a:pt x="15596" y="18139"/>
                  </a:cubicBezTo>
                  <a:cubicBezTo>
                    <a:pt x="15555" y="18052"/>
                    <a:pt x="15514" y="17965"/>
                    <a:pt x="15473" y="17878"/>
                  </a:cubicBezTo>
                  <a:cubicBezTo>
                    <a:pt x="15390" y="17913"/>
                    <a:pt x="15298" y="17913"/>
                    <a:pt x="15216" y="17913"/>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grpSp>
          <p:nvGrpSpPr>
            <p:cNvPr id="70" name="Group 69">
              <a:extLst>
                <a:ext uri="{FF2B5EF4-FFF2-40B4-BE49-F238E27FC236}">
                  <a16:creationId xmlns:a16="http://schemas.microsoft.com/office/drawing/2014/main" id="{1AA531AC-480A-7D13-A970-79F49A6EA68D}"/>
                </a:ext>
              </a:extLst>
            </p:cNvPr>
            <p:cNvGrpSpPr/>
            <p:nvPr/>
          </p:nvGrpSpPr>
          <p:grpSpPr>
            <a:xfrm>
              <a:off x="0" y="866279"/>
              <a:ext cx="12203585" cy="2849869"/>
              <a:chOff x="-29504" y="1475031"/>
              <a:chExt cx="12203585" cy="2372413"/>
            </a:xfrm>
          </p:grpSpPr>
          <p:sp>
            <p:nvSpPr>
              <p:cNvPr id="54" name="TextBox 53">
                <a:extLst>
                  <a:ext uri="{FF2B5EF4-FFF2-40B4-BE49-F238E27FC236}">
                    <a16:creationId xmlns:a16="http://schemas.microsoft.com/office/drawing/2014/main" id="{CC5772B3-F3D5-7349-9A5E-E9F00716611B}"/>
                  </a:ext>
                </a:extLst>
              </p:cNvPr>
              <p:cNvSpPr txBox="1"/>
              <p:nvPr/>
            </p:nvSpPr>
            <p:spPr>
              <a:xfrm>
                <a:off x="3873921" y="3077198"/>
                <a:ext cx="2368775" cy="408374"/>
              </a:xfrm>
              <a:prstGeom prst="rect">
                <a:avLst/>
              </a:prstGeom>
              <a:noFill/>
            </p:spPr>
            <p:txBody>
              <a:bodyPr wrap="square" lIns="0" rIns="0" rtlCol="0" anchor="b">
                <a:spAutoFit/>
              </a:bodyPr>
              <a:lstStyle/>
              <a:p>
                <a:pPr algn="ctr"/>
                <a:r>
                  <a:rPr lang="en-US" sz="2400" b="1" noProof="1">
                    <a:solidFill>
                      <a:srgbClr val="4CC1EF"/>
                    </a:solidFill>
                    <a:latin typeface="Calibri" panose="020F0502020204030204"/>
                  </a:rPr>
                  <a:t>Sigmoid Kernel</a:t>
                </a:r>
              </a:p>
            </p:txBody>
          </p:sp>
          <p:grpSp>
            <p:nvGrpSpPr>
              <p:cNvPr id="56" name="Group 55">
                <a:extLst>
                  <a:ext uri="{FF2B5EF4-FFF2-40B4-BE49-F238E27FC236}">
                    <a16:creationId xmlns:a16="http://schemas.microsoft.com/office/drawing/2014/main" id="{D3BFAF5B-9AFD-4366-6374-199D0100E921}"/>
                  </a:ext>
                </a:extLst>
              </p:cNvPr>
              <p:cNvGrpSpPr/>
              <p:nvPr/>
            </p:nvGrpSpPr>
            <p:grpSpPr>
              <a:xfrm>
                <a:off x="748451" y="3069870"/>
                <a:ext cx="3927436" cy="777574"/>
                <a:chOff x="-1484269" y="1232317"/>
                <a:chExt cx="4851449" cy="777574"/>
              </a:xfrm>
            </p:grpSpPr>
            <p:sp>
              <p:nvSpPr>
                <p:cNvPr id="57" name="TextBox 56">
                  <a:extLst>
                    <a:ext uri="{FF2B5EF4-FFF2-40B4-BE49-F238E27FC236}">
                      <a16:creationId xmlns:a16="http://schemas.microsoft.com/office/drawing/2014/main" id="{AFA04D61-BD22-6D0B-47CA-5A1B80D64A3A}"/>
                    </a:ext>
                  </a:extLst>
                </p:cNvPr>
                <p:cNvSpPr txBox="1"/>
                <p:nvPr/>
              </p:nvSpPr>
              <p:spPr>
                <a:xfrm>
                  <a:off x="-1484269" y="1232317"/>
                  <a:ext cx="2926080" cy="408374"/>
                </a:xfrm>
                <a:prstGeom prst="rect">
                  <a:avLst/>
                </a:prstGeom>
                <a:noFill/>
              </p:spPr>
              <p:txBody>
                <a:bodyPr wrap="square" lIns="0" rIns="0" rtlCol="0" anchor="b">
                  <a:spAutoFit/>
                </a:bodyPr>
                <a:lstStyle/>
                <a:p>
                  <a:pPr algn="ctr"/>
                  <a:r>
                    <a:rPr lang="en-US" sz="2400" b="1" noProof="1">
                      <a:solidFill>
                        <a:srgbClr val="F7931F"/>
                      </a:solidFill>
                      <a:latin typeface="Calibri" panose="020F0502020204030204"/>
                    </a:rPr>
                    <a:t>Polynomial Kernel</a:t>
                  </a:r>
                </a:p>
              </p:txBody>
            </p:sp>
            <p:sp>
              <p:nvSpPr>
                <p:cNvPr id="58" name="TextBox 57">
                  <a:extLst>
                    <a:ext uri="{FF2B5EF4-FFF2-40B4-BE49-F238E27FC236}">
                      <a16:creationId xmlns:a16="http://schemas.microsoft.com/office/drawing/2014/main" id="{0DE3F813-2273-AF43-AB10-C9FA0A041043}"/>
                    </a:ext>
                  </a:extLst>
                </p:cNvPr>
                <p:cNvSpPr txBox="1"/>
                <p:nvPr/>
              </p:nvSpPr>
              <p:spPr>
                <a:xfrm>
                  <a:off x="441100" y="1764867"/>
                  <a:ext cx="2926080" cy="245024"/>
                </a:xfrm>
                <a:prstGeom prst="rect">
                  <a:avLst/>
                </a:prstGeom>
                <a:noFill/>
              </p:spPr>
              <p:txBody>
                <a:bodyPr wrap="square" lIns="0" rIns="0" rtlCol="0" anchor="t">
                  <a:spAutoFit/>
                </a:bodyPr>
                <a:lstStyle/>
                <a:p>
                  <a:pPr algn="just"/>
                  <a:endParaRPr lang="en-US" sz="1200" noProof="1">
                    <a:solidFill>
                      <a:prstClr val="white">
                        <a:lumMod val="75000"/>
                      </a:prstClr>
                    </a:solidFill>
                    <a:latin typeface="Calibri" panose="020F0502020204030204"/>
                  </a:endParaRPr>
                </a:p>
              </p:txBody>
            </p:sp>
          </p:grpSp>
          <p:sp>
            <p:nvSpPr>
              <p:cNvPr id="59" name="Shape">
                <a:extLst>
                  <a:ext uri="{FF2B5EF4-FFF2-40B4-BE49-F238E27FC236}">
                    <a16:creationId xmlns:a16="http://schemas.microsoft.com/office/drawing/2014/main" id="{7F8ECAA8-F29B-EE7F-438C-CB5446704C80}"/>
                  </a:ext>
                </a:extLst>
              </p:cNvPr>
              <p:cNvSpPr/>
              <p:nvPr/>
            </p:nvSpPr>
            <p:spPr>
              <a:xfrm>
                <a:off x="-29504" y="1483435"/>
                <a:ext cx="2712867" cy="1490347"/>
              </a:xfrm>
              <a:custGeom>
                <a:avLst/>
                <a:gdLst/>
                <a:ahLst/>
                <a:cxnLst>
                  <a:cxn ang="0">
                    <a:pos x="wd2" y="hd2"/>
                  </a:cxn>
                  <a:cxn ang="5400000">
                    <a:pos x="wd2" y="hd2"/>
                  </a:cxn>
                  <a:cxn ang="10800000">
                    <a:pos x="wd2" y="hd2"/>
                  </a:cxn>
                  <a:cxn ang="16200000">
                    <a:pos x="wd2" y="hd2"/>
                  </a:cxn>
                </a:cxnLst>
                <a:rect l="0" t="0" r="r" b="b"/>
                <a:pathLst>
                  <a:path w="21600" h="21600" extrusionOk="0">
                    <a:moveTo>
                      <a:pt x="18429" y="10809"/>
                    </a:moveTo>
                    <a:cubicBezTo>
                      <a:pt x="18429" y="9245"/>
                      <a:pt x="17968" y="7716"/>
                      <a:pt x="17149" y="6482"/>
                    </a:cubicBezTo>
                    <a:lnTo>
                      <a:pt x="17164" y="6464"/>
                    </a:lnTo>
                    <a:lnTo>
                      <a:pt x="16911" y="6134"/>
                    </a:lnTo>
                    <a:cubicBezTo>
                      <a:pt x="16658" y="5804"/>
                      <a:pt x="16375" y="5491"/>
                      <a:pt x="16077" y="5213"/>
                    </a:cubicBezTo>
                    <a:cubicBezTo>
                      <a:pt x="15184" y="4396"/>
                      <a:pt x="14127" y="3892"/>
                      <a:pt x="12996" y="3754"/>
                    </a:cubicBezTo>
                    <a:lnTo>
                      <a:pt x="12743" y="3719"/>
                    </a:lnTo>
                    <a:lnTo>
                      <a:pt x="12743" y="3719"/>
                    </a:lnTo>
                    <a:cubicBezTo>
                      <a:pt x="12609" y="3701"/>
                      <a:pt x="12475" y="3701"/>
                      <a:pt x="12356" y="3701"/>
                    </a:cubicBezTo>
                    <a:lnTo>
                      <a:pt x="0" y="3701"/>
                    </a:lnTo>
                    <a:lnTo>
                      <a:pt x="0" y="0"/>
                    </a:lnTo>
                    <a:lnTo>
                      <a:pt x="12356" y="0"/>
                    </a:lnTo>
                    <a:cubicBezTo>
                      <a:pt x="13770" y="0"/>
                      <a:pt x="15139" y="365"/>
                      <a:pt x="16405" y="1095"/>
                    </a:cubicBezTo>
                    <a:cubicBezTo>
                      <a:pt x="17774" y="1877"/>
                      <a:pt x="18980" y="3076"/>
                      <a:pt x="19873" y="4535"/>
                    </a:cubicBezTo>
                    <a:cubicBezTo>
                      <a:pt x="21005" y="6378"/>
                      <a:pt x="21600" y="8532"/>
                      <a:pt x="21600" y="10791"/>
                    </a:cubicBezTo>
                    <a:cubicBezTo>
                      <a:pt x="21600" y="12946"/>
                      <a:pt x="21064" y="15014"/>
                      <a:pt x="20022" y="16804"/>
                    </a:cubicBezTo>
                    <a:cubicBezTo>
                      <a:pt x="19977" y="16804"/>
                      <a:pt x="19933" y="16786"/>
                      <a:pt x="19888" y="16786"/>
                    </a:cubicBezTo>
                    <a:cubicBezTo>
                      <a:pt x="19829" y="16769"/>
                      <a:pt x="19769" y="16769"/>
                      <a:pt x="19709" y="16752"/>
                    </a:cubicBezTo>
                    <a:cubicBezTo>
                      <a:pt x="19620" y="16734"/>
                      <a:pt x="19516" y="16700"/>
                      <a:pt x="19427" y="16665"/>
                    </a:cubicBezTo>
                    <a:cubicBezTo>
                      <a:pt x="19382" y="16647"/>
                      <a:pt x="19322" y="16630"/>
                      <a:pt x="19278" y="16613"/>
                    </a:cubicBezTo>
                    <a:cubicBezTo>
                      <a:pt x="19159" y="16578"/>
                      <a:pt x="19040" y="16526"/>
                      <a:pt x="18921" y="16474"/>
                    </a:cubicBezTo>
                    <a:cubicBezTo>
                      <a:pt x="18906" y="16456"/>
                      <a:pt x="18876" y="16456"/>
                      <a:pt x="18846" y="16439"/>
                    </a:cubicBezTo>
                    <a:cubicBezTo>
                      <a:pt x="18712" y="16369"/>
                      <a:pt x="18578" y="16300"/>
                      <a:pt x="18444" y="16213"/>
                    </a:cubicBezTo>
                    <a:cubicBezTo>
                      <a:pt x="18414" y="16196"/>
                      <a:pt x="18370" y="16161"/>
                      <a:pt x="18340" y="16144"/>
                    </a:cubicBezTo>
                    <a:cubicBezTo>
                      <a:pt x="18251" y="16074"/>
                      <a:pt x="18146" y="16022"/>
                      <a:pt x="18057" y="15952"/>
                    </a:cubicBezTo>
                    <a:cubicBezTo>
                      <a:pt x="18012" y="15918"/>
                      <a:pt x="17968" y="15883"/>
                      <a:pt x="17923" y="15848"/>
                    </a:cubicBezTo>
                    <a:cubicBezTo>
                      <a:pt x="17849" y="15779"/>
                      <a:pt x="17759" y="15726"/>
                      <a:pt x="17685" y="15657"/>
                    </a:cubicBezTo>
                    <a:cubicBezTo>
                      <a:pt x="17640" y="15622"/>
                      <a:pt x="17596" y="15570"/>
                      <a:pt x="17551" y="15535"/>
                    </a:cubicBezTo>
                    <a:cubicBezTo>
                      <a:pt x="17477" y="15466"/>
                      <a:pt x="17402" y="15396"/>
                      <a:pt x="17328" y="15309"/>
                    </a:cubicBezTo>
                    <a:cubicBezTo>
                      <a:pt x="17283" y="15275"/>
                      <a:pt x="17238" y="15222"/>
                      <a:pt x="17209" y="15170"/>
                    </a:cubicBezTo>
                    <a:cubicBezTo>
                      <a:pt x="17194" y="15153"/>
                      <a:pt x="17179" y="15136"/>
                      <a:pt x="17164" y="15118"/>
                    </a:cubicBezTo>
                    <a:cubicBezTo>
                      <a:pt x="17983" y="13884"/>
                      <a:pt x="18429" y="12373"/>
                      <a:pt x="18429" y="10809"/>
                    </a:cubicBezTo>
                    <a:close/>
                    <a:moveTo>
                      <a:pt x="12356" y="17899"/>
                    </a:moveTo>
                    <a:lnTo>
                      <a:pt x="0" y="17899"/>
                    </a:lnTo>
                    <a:lnTo>
                      <a:pt x="0" y="21600"/>
                    </a:lnTo>
                    <a:lnTo>
                      <a:pt x="12356" y="21600"/>
                    </a:lnTo>
                    <a:cubicBezTo>
                      <a:pt x="13487" y="21600"/>
                      <a:pt x="14574" y="21374"/>
                      <a:pt x="15616" y="20905"/>
                    </a:cubicBezTo>
                    <a:cubicBezTo>
                      <a:pt x="15541" y="20853"/>
                      <a:pt x="15482" y="20801"/>
                      <a:pt x="15407" y="20749"/>
                    </a:cubicBezTo>
                    <a:cubicBezTo>
                      <a:pt x="15363" y="20714"/>
                      <a:pt x="15318" y="20679"/>
                      <a:pt x="15273" y="20644"/>
                    </a:cubicBezTo>
                    <a:cubicBezTo>
                      <a:pt x="15110" y="20523"/>
                      <a:pt x="14961" y="20401"/>
                      <a:pt x="14812" y="20262"/>
                    </a:cubicBezTo>
                    <a:cubicBezTo>
                      <a:pt x="14797" y="20262"/>
                      <a:pt x="14797" y="20245"/>
                      <a:pt x="14782" y="20245"/>
                    </a:cubicBezTo>
                    <a:cubicBezTo>
                      <a:pt x="14633" y="20123"/>
                      <a:pt x="14499" y="19984"/>
                      <a:pt x="14365" y="19845"/>
                    </a:cubicBezTo>
                    <a:cubicBezTo>
                      <a:pt x="14321" y="19810"/>
                      <a:pt x="14276" y="19758"/>
                      <a:pt x="14231" y="19723"/>
                    </a:cubicBezTo>
                    <a:cubicBezTo>
                      <a:pt x="14127" y="19619"/>
                      <a:pt x="14023" y="19515"/>
                      <a:pt x="13919" y="19393"/>
                    </a:cubicBezTo>
                    <a:cubicBezTo>
                      <a:pt x="13874" y="19341"/>
                      <a:pt x="13829" y="19306"/>
                      <a:pt x="13785" y="19254"/>
                    </a:cubicBezTo>
                    <a:cubicBezTo>
                      <a:pt x="13666" y="19115"/>
                      <a:pt x="13561" y="18993"/>
                      <a:pt x="13442" y="18854"/>
                    </a:cubicBezTo>
                    <a:cubicBezTo>
                      <a:pt x="13427" y="18837"/>
                      <a:pt x="13398" y="18802"/>
                      <a:pt x="13383" y="18785"/>
                    </a:cubicBezTo>
                    <a:cubicBezTo>
                      <a:pt x="13249" y="18629"/>
                      <a:pt x="13130" y="18455"/>
                      <a:pt x="13011" y="18281"/>
                    </a:cubicBezTo>
                    <a:cubicBezTo>
                      <a:pt x="12981" y="18229"/>
                      <a:pt x="12951" y="18194"/>
                      <a:pt x="12921" y="18142"/>
                    </a:cubicBezTo>
                    <a:cubicBezTo>
                      <a:pt x="12862" y="18055"/>
                      <a:pt x="12802" y="17968"/>
                      <a:pt x="12758" y="17899"/>
                    </a:cubicBezTo>
                    <a:cubicBezTo>
                      <a:pt x="12609" y="17899"/>
                      <a:pt x="12475" y="17899"/>
                      <a:pt x="12356" y="17899"/>
                    </a:cubicBezTo>
                    <a:close/>
                  </a:path>
                </a:pathLst>
              </a:custGeom>
              <a:solidFill>
                <a:sysClr val="window" lastClr="FFFFFF">
                  <a:alpha val="20000"/>
                </a:sysClr>
              </a:solidFill>
              <a:ln w="12700">
                <a:miter lim="400000"/>
              </a:ln>
              <a:effectLst>
                <a:outerShdw blurRad="50800" dist="38100" dir="2700000" algn="tl" rotWithShape="0">
                  <a:prstClr val="black">
                    <a:alpha val="25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dirty="0">
                  <a:ln>
                    <a:noFill/>
                  </a:ln>
                  <a:solidFill>
                    <a:srgbClr val="FFFFFF"/>
                  </a:solidFill>
                  <a:effectLst/>
                  <a:uLnTx/>
                  <a:uFillTx/>
                  <a:latin typeface="Calibri" panose="020F0502020204030204"/>
                </a:endParaRPr>
              </a:p>
            </p:txBody>
          </p:sp>
          <p:sp>
            <p:nvSpPr>
              <p:cNvPr id="60" name="Shape">
                <a:extLst>
                  <a:ext uri="{FF2B5EF4-FFF2-40B4-BE49-F238E27FC236}">
                    <a16:creationId xmlns:a16="http://schemas.microsoft.com/office/drawing/2014/main" id="{0D73BB5E-7D38-D177-9033-0FC1171CFD1F}"/>
                  </a:ext>
                </a:extLst>
              </p:cNvPr>
              <p:cNvSpPr/>
              <p:nvPr/>
            </p:nvSpPr>
            <p:spPr>
              <a:xfrm>
                <a:off x="9461214" y="1535677"/>
                <a:ext cx="2712867" cy="1490347"/>
              </a:xfrm>
              <a:custGeom>
                <a:avLst/>
                <a:gdLst/>
                <a:ahLst/>
                <a:cxnLst>
                  <a:cxn ang="0">
                    <a:pos x="wd2" y="hd2"/>
                  </a:cxn>
                  <a:cxn ang="5400000">
                    <a:pos x="wd2" y="hd2"/>
                  </a:cxn>
                  <a:cxn ang="10800000">
                    <a:pos x="wd2" y="hd2"/>
                  </a:cxn>
                  <a:cxn ang="16200000">
                    <a:pos x="wd2" y="hd2"/>
                  </a:cxn>
                </a:cxnLst>
                <a:rect l="0" t="0" r="r" b="b"/>
                <a:pathLst>
                  <a:path w="21600" h="21600" extrusionOk="0">
                    <a:moveTo>
                      <a:pt x="3171" y="10791"/>
                    </a:moveTo>
                    <a:cubicBezTo>
                      <a:pt x="3171" y="12355"/>
                      <a:pt x="3632" y="13884"/>
                      <a:pt x="4451" y="15118"/>
                    </a:cubicBezTo>
                    <a:lnTo>
                      <a:pt x="4436" y="15136"/>
                    </a:lnTo>
                    <a:lnTo>
                      <a:pt x="4689" y="15466"/>
                    </a:lnTo>
                    <a:cubicBezTo>
                      <a:pt x="5701" y="16804"/>
                      <a:pt x="7101" y="17655"/>
                      <a:pt x="8604" y="17846"/>
                    </a:cubicBezTo>
                    <a:lnTo>
                      <a:pt x="8857" y="17881"/>
                    </a:lnTo>
                    <a:lnTo>
                      <a:pt x="8857" y="17881"/>
                    </a:lnTo>
                    <a:cubicBezTo>
                      <a:pt x="8991" y="17899"/>
                      <a:pt x="9125" y="17899"/>
                      <a:pt x="9244" y="17899"/>
                    </a:cubicBezTo>
                    <a:lnTo>
                      <a:pt x="21600" y="17899"/>
                    </a:lnTo>
                    <a:lnTo>
                      <a:pt x="21600" y="21600"/>
                    </a:lnTo>
                    <a:lnTo>
                      <a:pt x="9244" y="21600"/>
                    </a:lnTo>
                    <a:cubicBezTo>
                      <a:pt x="7830" y="21600"/>
                      <a:pt x="6461" y="21235"/>
                      <a:pt x="5195" y="20505"/>
                    </a:cubicBezTo>
                    <a:cubicBezTo>
                      <a:pt x="3826" y="19723"/>
                      <a:pt x="2620" y="18524"/>
                      <a:pt x="1727" y="17065"/>
                    </a:cubicBezTo>
                    <a:cubicBezTo>
                      <a:pt x="595" y="15222"/>
                      <a:pt x="0" y="13068"/>
                      <a:pt x="0" y="10809"/>
                    </a:cubicBezTo>
                    <a:cubicBezTo>
                      <a:pt x="0" y="8654"/>
                      <a:pt x="536" y="6586"/>
                      <a:pt x="1578" y="4796"/>
                    </a:cubicBezTo>
                    <a:cubicBezTo>
                      <a:pt x="1623" y="4796"/>
                      <a:pt x="1667" y="4814"/>
                      <a:pt x="1712" y="4814"/>
                    </a:cubicBezTo>
                    <a:cubicBezTo>
                      <a:pt x="1771" y="4831"/>
                      <a:pt x="1831" y="4831"/>
                      <a:pt x="1891" y="4848"/>
                    </a:cubicBezTo>
                    <a:cubicBezTo>
                      <a:pt x="1980" y="4866"/>
                      <a:pt x="2084" y="4900"/>
                      <a:pt x="2173" y="4935"/>
                    </a:cubicBezTo>
                    <a:cubicBezTo>
                      <a:pt x="2218" y="4953"/>
                      <a:pt x="2278" y="4970"/>
                      <a:pt x="2322" y="4987"/>
                    </a:cubicBezTo>
                    <a:cubicBezTo>
                      <a:pt x="2441" y="5022"/>
                      <a:pt x="2560" y="5074"/>
                      <a:pt x="2665" y="5126"/>
                    </a:cubicBezTo>
                    <a:cubicBezTo>
                      <a:pt x="2694" y="5144"/>
                      <a:pt x="2709" y="5144"/>
                      <a:pt x="2739" y="5161"/>
                    </a:cubicBezTo>
                    <a:cubicBezTo>
                      <a:pt x="2873" y="5231"/>
                      <a:pt x="3007" y="5300"/>
                      <a:pt x="3141" y="5387"/>
                    </a:cubicBezTo>
                    <a:cubicBezTo>
                      <a:pt x="3186" y="5404"/>
                      <a:pt x="3215" y="5439"/>
                      <a:pt x="3260" y="5456"/>
                    </a:cubicBezTo>
                    <a:cubicBezTo>
                      <a:pt x="3349" y="5509"/>
                      <a:pt x="3439" y="5578"/>
                      <a:pt x="3543" y="5648"/>
                    </a:cubicBezTo>
                    <a:cubicBezTo>
                      <a:pt x="3588" y="5682"/>
                      <a:pt x="3632" y="5717"/>
                      <a:pt x="3677" y="5752"/>
                    </a:cubicBezTo>
                    <a:cubicBezTo>
                      <a:pt x="3751" y="5821"/>
                      <a:pt x="3841" y="5874"/>
                      <a:pt x="3915" y="5943"/>
                    </a:cubicBezTo>
                    <a:cubicBezTo>
                      <a:pt x="3960" y="5978"/>
                      <a:pt x="4004" y="6030"/>
                      <a:pt x="4049" y="6065"/>
                    </a:cubicBezTo>
                    <a:cubicBezTo>
                      <a:pt x="4123" y="6134"/>
                      <a:pt x="4198" y="6204"/>
                      <a:pt x="4272" y="6291"/>
                    </a:cubicBezTo>
                    <a:cubicBezTo>
                      <a:pt x="4317" y="6343"/>
                      <a:pt x="4362" y="6378"/>
                      <a:pt x="4391" y="6430"/>
                    </a:cubicBezTo>
                    <a:cubicBezTo>
                      <a:pt x="4406" y="6447"/>
                      <a:pt x="4421" y="6464"/>
                      <a:pt x="4436" y="6482"/>
                    </a:cubicBezTo>
                    <a:cubicBezTo>
                      <a:pt x="3617" y="7716"/>
                      <a:pt x="3171" y="9227"/>
                      <a:pt x="3171" y="10791"/>
                    </a:cubicBezTo>
                    <a:close/>
                    <a:moveTo>
                      <a:pt x="9244" y="3701"/>
                    </a:moveTo>
                    <a:lnTo>
                      <a:pt x="21600" y="3701"/>
                    </a:lnTo>
                    <a:lnTo>
                      <a:pt x="21600" y="0"/>
                    </a:lnTo>
                    <a:lnTo>
                      <a:pt x="9244" y="0"/>
                    </a:lnTo>
                    <a:cubicBezTo>
                      <a:pt x="8113" y="0"/>
                      <a:pt x="7026" y="226"/>
                      <a:pt x="5984" y="695"/>
                    </a:cubicBezTo>
                    <a:cubicBezTo>
                      <a:pt x="6044" y="747"/>
                      <a:pt x="6118" y="799"/>
                      <a:pt x="6178" y="834"/>
                    </a:cubicBezTo>
                    <a:cubicBezTo>
                      <a:pt x="6222" y="869"/>
                      <a:pt x="6282" y="904"/>
                      <a:pt x="6327" y="956"/>
                    </a:cubicBezTo>
                    <a:cubicBezTo>
                      <a:pt x="6475" y="1077"/>
                      <a:pt x="6639" y="1199"/>
                      <a:pt x="6788" y="1338"/>
                    </a:cubicBezTo>
                    <a:cubicBezTo>
                      <a:pt x="6803" y="1355"/>
                      <a:pt x="6818" y="1355"/>
                      <a:pt x="6833" y="1373"/>
                    </a:cubicBezTo>
                    <a:cubicBezTo>
                      <a:pt x="6967" y="1494"/>
                      <a:pt x="7101" y="1616"/>
                      <a:pt x="7235" y="1755"/>
                    </a:cubicBezTo>
                    <a:cubicBezTo>
                      <a:pt x="7279" y="1807"/>
                      <a:pt x="7324" y="1842"/>
                      <a:pt x="7369" y="1894"/>
                    </a:cubicBezTo>
                    <a:cubicBezTo>
                      <a:pt x="7473" y="1998"/>
                      <a:pt x="7577" y="2103"/>
                      <a:pt x="7666" y="2207"/>
                    </a:cubicBezTo>
                    <a:cubicBezTo>
                      <a:pt x="7711" y="2259"/>
                      <a:pt x="7756" y="2311"/>
                      <a:pt x="7800" y="2346"/>
                    </a:cubicBezTo>
                    <a:cubicBezTo>
                      <a:pt x="7919" y="2468"/>
                      <a:pt x="8024" y="2607"/>
                      <a:pt x="8128" y="2746"/>
                    </a:cubicBezTo>
                    <a:cubicBezTo>
                      <a:pt x="8143" y="2780"/>
                      <a:pt x="8172" y="2798"/>
                      <a:pt x="8202" y="2833"/>
                    </a:cubicBezTo>
                    <a:cubicBezTo>
                      <a:pt x="8336" y="2989"/>
                      <a:pt x="8455" y="3163"/>
                      <a:pt x="8574" y="3336"/>
                    </a:cubicBezTo>
                    <a:cubicBezTo>
                      <a:pt x="8604" y="3389"/>
                      <a:pt x="8634" y="3423"/>
                      <a:pt x="8664" y="3475"/>
                    </a:cubicBezTo>
                    <a:cubicBezTo>
                      <a:pt x="8723" y="3562"/>
                      <a:pt x="8783" y="3649"/>
                      <a:pt x="8828" y="3719"/>
                    </a:cubicBezTo>
                    <a:cubicBezTo>
                      <a:pt x="8976" y="3701"/>
                      <a:pt x="9110" y="3701"/>
                      <a:pt x="9244" y="3701"/>
                    </a:cubicBezTo>
                    <a:close/>
                  </a:path>
                </a:pathLst>
              </a:custGeom>
              <a:solidFill>
                <a:sysClr val="window" lastClr="FFFFFF">
                  <a:alpha val="20000"/>
                </a:sysClr>
              </a:solidFill>
              <a:ln w="12700">
                <a:miter lim="400000"/>
              </a:ln>
              <a:effectLst>
                <a:outerShdw blurRad="50800" dist="38100" dir="2700000" algn="tl" rotWithShape="0">
                  <a:prstClr val="black">
                    <a:alpha val="25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1" name="Shape">
                <a:extLst>
                  <a:ext uri="{FF2B5EF4-FFF2-40B4-BE49-F238E27FC236}">
                    <a16:creationId xmlns:a16="http://schemas.microsoft.com/office/drawing/2014/main" id="{3CE15BC3-B3BE-A3BB-65AF-64E817EF5C41}"/>
                  </a:ext>
                </a:extLst>
              </p:cNvPr>
              <p:cNvSpPr/>
              <p:nvPr/>
            </p:nvSpPr>
            <p:spPr>
              <a:xfrm>
                <a:off x="1401151" y="1475031"/>
                <a:ext cx="3928132" cy="1489144"/>
              </a:xfrm>
              <a:custGeom>
                <a:avLst/>
                <a:gdLst/>
                <a:ahLst/>
                <a:cxnLst>
                  <a:cxn ang="0">
                    <a:pos x="wd2" y="hd2"/>
                  </a:cxn>
                  <a:cxn ang="5400000">
                    <a:pos x="wd2" y="hd2"/>
                  </a:cxn>
                  <a:cxn ang="10800000">
                    <a:pos x="wd2" y="hd2"/>
                  </a:cxn>
                  <a:cxn ang="16200000">
                    <a:pos x="wd2" y="hd2"/>
                  </a:cxn>
                </a:cxnLst>
                <a:rect l="0" t="0" r="r" b="b"/>
                <a:pathLst>
                  <a:path w="21600" h="21600" extrusionOk="0">
                    <a:moveTo>
                      <a:pt x="6384" y="21583"/>
                    </a:moveTo>
                    <a:cubicBezTo>
                      <a:pt x="5408" y="21583"/>
                      <a:pt x="4462" y="21217"/>
                      <a:pt x="3588" y="20487"/>
                    </a:cubicBezTo>
                    <a:cubicBezTo>
                      <a:pt x="2642" y="19704"/>
                      <a:pt x="1809" y="18504"/>
                      <a:pt x="1193" y="17043"/>
                    </a:cubicBezTo>
                    <a:cubicBezTo>
                      <a:pt x="411" y="15200"/>
                      <a:pt x="0" y="13043"/>
                      <a:pt x="0" y="10783"/>
                    </a:cubicBezTo>
                    <a:cubicBezTo>
                      <a:pt x="0" y="8626"/>
                      <a:pt x="370" y="6557"/>
                      <a:pt x="1090" y="4765"/>
                    </a:cubicBezTo>
                    <a:cubicBezTo>
                      <a:pt x="1121" y="4765"/>
                      <a:pt x="1151" y="4783"/>
                      <a:pt x="1182" y="4783"/>
                    </a:cubicBezTo>
                    <a:cubicBezTo>
                      <a:pt x="1223" y="4800"/>
                      <a:pt x="1265" y="4800"/>
                      <a:pt x="1306" y="4817"/>
                    </a:cubicBezTo>
                    <a:cubicBezTo>
                      <a:pt x="1367" y="4835"/>
                      <a:pt x="1439" y="4870"/>
                      <a:pt x="1501" y="4904"/>
                    </a:cubicBezTo>
                    <a:cubicBezTo>
                      <a:pt x="1532" y="4922"/>
                      <a:pt x="1573" y="4939"/>
                      <a:pt x="1604" y="4957"/>
                    </a:cubicBezTo>
                    <a:cubicBezTo>
                      <a:pt x="1686" y="4991"/>
                      <a:pt x="1758" y="5043"/>
                      <a:pt x="1840" y="5096"/>
                    </a:cubicBezTo>
                    <a:cubicBezTo>
                      <a:pt x="1861" y="5113"/>
                      <a:pt x="1881" y="5113"/>
                      <a:pt x="1892" y="5130"/>
                    </a:cubicBezTo>
                    <a:cubicBezTo>
                      <a:pt x="1984" y="5200"/>
                      <a:pt x="2077" y="5270"/>
                      <a:pt x="2169" y="5357"/>
                    </a:cubicBezTo>
                    <a:cubicBezTo>
                      <a:pt x="2200" y="5374"/>
                      <a:pt x="2221" y="5409"/>
                      <a:pt x="2251" y="5426"/>
                    </a:cubicBezTo>
                    <a:cubicBezTo>
                      <a:pt x="2313" y="5478"/>
                      <a:pt x="2375" y="5548"/>
                      <a:pt x="2437" y="5617"/>
                    </a:cubicBezTo>
                    <a:cubicBezTo>
                      <a:pt x="2467" y="5652"/>
                      <a:pt x="2498" y="5687"/>
                      <a:pt x="2529" y="5722"/>
                    </a:cubicBezTo>
                    <a:cubicBezTo>
                      <a:pt x="2580" y="5791"/>
                      <a:pt x="2642" y="5843"/>
                      <a:pt x="2694" y="5913"/>
                    </a:cubicBezTo>
                    <a:cubicBezTo>
                      <a:pt x="2724" y="5948"/>
                      <a:pt x="2755" y="6000"/>
                      <a:pt x="2786" y="6035"/>
                    </a:cubicBezTo>
                    <a:cubicBezTo>
                      <a:pt x="2837" y="6104"/>
                      <a:pt x="2889" y="6174"/>
                      <a:pt x="2940" y="6261"/>
                    </a:cubicBezTo>
                    <a:cubicBezTo>
                      <a:pt x="2971" y="6296"/>
                      <a:pt x="3002" y="6348"/>
                      <a:pt x="3023" y="6400"/>
                    </a:cubicBezTo>
                    <a:cubicBezTo>
                      <a:pt x="3033" y="6417"/>
                      <a:pt x="3043" y="6435"/>
                      <a:pt x="3053" y="6452"/>
                    </a:cubicBezTo>
                    <a:cubicBezTo>
                      <a:pt x="2488" y="7687"/>
                      <a:pt x="2180" y="9217"/>
                      <a:pt x="2180" y="10783"/>
                    </a:cubicBezTo>
                    <a:cubicBezTo>
                      <a:pt x="2180" y="12348"/>
                      <a:pt x="2498" y="13878"/>
                      <a:pt x="3064" y="15113"/>
                    </a:cubicBezTo>
                    <a:lnTo>
                      <a:pt x="3053" y="15130"/>
                    </a:lnTo>
                    <a:lnTo>
                      <a:pt x="3228" y="15461"/>
                    </a:lnTo>
                    <a:cubicBezTo>
                      <a:pt x="3403" y="15791"/>
                      <a:pt x="3598" y="16104"/>
                      <a:pt x="3804" y="16383"/>
                    </a:cubicBezTo>
                    <a:cubicBezTo>
                      <a:pt x="4421" y="17200"/>
                      <a:pt x="5151" y="17704"/>
                      <a:pt x="5932" y="17844"/>
                    </a:cubicBezTo>
                    <a:lnTo>
                      <a:pt x="6107" y="17878"/>
                    </a:lnTo>
                    <a:lnTo>
                      <a:pt x="6107" y="17878"/>
                    </a:lnTo>
                    <a:cubicBezTo>
                      <a:pt x="6199" y="17896"/>
                      <a:pt x="6292" y="17896"/>
                      <a:pt x="6374" y="17896"/>
                    </a:cubicBezTo>
                    <a:lnTo>
                      <a:pt x="15205" y="17896"/>
                    </a:lnTo>
                    <a:cubicBezTo>
                      <a:pt x="15298" y="17896"/>
                      <a:pt x="15380" y="17896"/>
                      <a:pt x="15473" y="17878"/>
                    </a:cubicBezTo>
                    <a:cubicBezTo>
                      <a:pt x="15514" y="17965"/>
                      <a:pt x="15555" y="18052"/>
                      <a:pt x="15586" y="18122"/>
                    </a:cubicBezTo>
                    <a:cubicBezTo>
                      <a:pt x="15606" y="18174"/>
                      <a:pt x="15627" y="18209"/>
                      <a:pt x="15647" y="18261"/>
                    </a:cubicBezTo>
                    <a:cubicBezTo>
                      <a:pt x="15730" y="18435"/>
                      <a:pt x="15812" y="18609"/>
                      <a:pt x="15904" y="18765"/>
                    </a:cubicBezTo>
                    <a:cubicBezTo>
                      <a:pt x="15915" y="18800"/>
                      <a:pt x="15935" y="18817"/>
                      <a:pt x="15956" y="18852"/>
                    </a:cubicBezTo>
                    <a:cubicBezTo>
                      <a:pt x="16028" y="18991"/>
                      <a:pt x="16110" y="19113"/>
                      <a:pt x="16182" y="19252"/>
                    </a:cubicBezTo>
                    <a:cubicBezTo>
                      <a:pt x="16213" y="19304"/>
                      <a:pt x="16244" y="19357"/>
                      <a:pt x="16275" y="19391"/>
                    </a:cubicBezTo>
                    <a:cubicBezTo>
                      <a:pt x="16347" y="19496"/>
                      <a:pt x="16408" y="19600"/>
                      <a:pt x="16480" y="19704"/>
                    </a:cubicBezTo>
                    <a:cubicBezTo>
                      <a:pt x="16511" y="19757"/>
                      <a:pt x="16542" y="19791"/>
                      <a:pt x="16573" y="19844"/>
                    </a:cubicBezTo>
                    <a:cubicBezTo>
                      <a:pt x="16665" y="19983"/>
                      <a:pt x="16758" y="20104"/>
                      <a:pt x="16861" y="20226"/>
                    </a:cubicBezTo>
                    <a:cubicBezTo>
                      <a:pt x="16871" y="20244"/>
                      <a:pt x="16871" y="20244"/>
                      <a:pt x="16881" y="20261"/>
                    </a:cubicBezTo>
                    <a:cubicBezTo>
                      <a:pt x="16984" y="20400"/>
                      <a:pt x="17097" y="20522"/>
                      <a:pt x="17200" y="20643"/>
                    </a:cubicBezTo>
                    <a:cubicBezTo>
                      <a:pt x="17231" y="20678"/>
                      <a:pt x="17262" y="20713"/>
                      <a:pt x="17292" y="20748"/>
                    </a:cubicBezTo>
                    <a:cubicBezTo>
                      <a:pt x="17344" y="20800"/>
                      <a:pt x="17385" y="20852"/>
                      <a:pt x="17436" y="20904"/>
                    </a:cubicBezTo>
                    <a:cubicBezTo>
                      <a:pt x="16717" y="21357"/>
                      <a:pt x="15966" y="21600"/>
                      <a:pt x="15185" y="21600"/>
                    </a:cubicBezTo>
                    <a:lnTo>
                      <a:pt x="6384" y="21600"/>
                    </a:lnTo>
                    <a:close/>
                    <a:moveTo>
                      <a:pt x="6384" y="3687"/>
                    </a:moveTo>
                    <a:lnTo>
                      <a:pt x="15216" y="3687"/>
                    </a:lnTo>
                    <a:cubicBezTo>
                      <a:pt x="15308" y="3687"/>
                      <a:pt x="15390" y="3687"/>
                      <a:pt x="15483" y="3704"/>
                    </a:cubicBezTo>
                    <a:lnTo>
                      <a:pt x="15483" y="3704"/>
                    </a:lnTo>
                    <a:lnTo>
                      <a:pt x="15658" y="3739"/>
                    </a:lnTo>
                    <a:cubicBezTo>
                      <a:pt x="16439" y="3878"/>
                      <a:pt x="17179" y="4383"/>
                      <a:pt x="17786" y="5200"/>
                    </a:cubicBezTo>
                    <a:cubicBezTo>
                      <a:pt x="17991" y="5478"/>
                      <a:pt x="18187" y="5774"/>
                      <a:pt x="18362" y="6122"/>
                    </a:cubicBezTo>
                    <a:lnTo>
                      <a:pt x="18536" y="6452"/>
                    </a:lnTo>
                    <a:lnTo>
                      <a:pt x="18526" y="6470"/>
                    </a:lnTo>
                    <a:cubicBezTo>
                      <a:pt x="19092" y="7722"/>
                      <a:pt x="19410" y="9235"/>
                      <a:pt x="19410" y="10800"/>
                    </a:cubicBezTo>
                    <a:cubicBezTo>
                      <a:pt x="19410" y="12365"/>
                      <a:pt x="19102" y="13878"/>
                      <a:pt x="18536" y="15130"/>
                    </a:cubicBezTo>
                    <a:cubicBezTo>
                      <a:pt x="18547" y="15148"/>
                      <a:pt x="18557" y="15165"/>
                      <a:pt x="18567" y="15183"/>
                    </a:cubicBezTo>
                    <a:cubicBezTo>
                      <a:pt x="18598" y="15235"/>
                      <a:pt x="18619" y="15270"/>
                      <a:pt x="18649" y="15304"/>
                    </a:cubicBezTo>
                    <a:cubicBezTo>
                      <a:pt x="18701" y="15374"/>
                      <a:pt x="18752" y="15461"/>
                      <a:pt x="18804" y="15530"/>
                    </a:cubicBezTo>
                    <a:cubicBezTo>
                      <a:pt x="18835" y="15565"/>
                      <a:pt x="18865" y="15617"/>
                      <a:pt x="18896" y="15652"/>
                    </a:cubicBezTo>
                    <a:cubicBezTo>
                      <a:pt x="18948" y="15722"/>
                      <a:pt x="19009" y="15791"/>
                      <a:pt x="19061" y="15861"/>
                    </a:cubicBezTo>
                    <a:cubicBezTo>
                      <a:pt x="19092" y="15896"/>
                      <a:pt x="19122" y="15930"/>
                      <a:pt x="19153" y="15965"/>
                    </a:cubicBezTo>
                    <a:cubicBezTo>
                      <a:pt x="19215" y="16035"/>
                      <a:pt x="19287" y="16104"/>
                      <a:pt x="19349" y="16157"/>
                    </a:cubicBezTo>
                    <a:cubicBezTo>
                      <a:pt x="19369" y="16174"/>
                      <a:pt x="19400" y="16209"/>
                      <a:pt x="19420" y="16226"/>
                    </a:cubicBezTo>
                    <a:cubicBezTo>
                      <a:pt x="19513" y="16313"/>
                      <a:pt x="19606" y="16383"/>
                      <a:pt x="19698" y="16452"/>
                    </a:cubicBezTo>
                    <a:cubicBezTo>
                      <a:pt x="19708" y="16470"/>
                      <a:pt x="19729" y="16470"/>
                      <a:pt x="19749" y="16487"/>
                    </a:cubicBezTo>
                    <a:cubicBezTo>
                      <a:pt x="19832" y="16539"/>
                      <a:pt x="19914" y="16591"/>
                      <a:pt x="19996" y="16626"/>
                    </a:cubicBezTo>
                    <a:cubicBezTo>
                      <a:pt x="20027" y="16644"/>
                      <a:pt x="20068" y="16661"/>
                      <a:pt x="20099" y="16678"/>
                    </a:cubicBezTo>
                    <a:cubicBezTo>
                      <a:pt x="20161" y="16713"/>
                      <a:pt x="20233" y="16730"/>
                      <a:pt x="20294" y="16765"/>
                    </a:cubicBezTo>
                    <a:cubicBezTo>
                      <a:pt x="20335" y="16783"/>
                      <a:pt x="20377" y="16800"/>
                      <a:pt x="20418" y="16800"/>
                    </a:cubicBezTo>
                    <a:cubicBezTo>
                      <a:pt x="20449" y="16817"/>
                      <a:pt x="20479" y="16817"/>
                      <a:pt x="20510" y="16817"/>
                    </a:cubicBezTo>
                    <a:cubicBezTo>
                      <a:pt x="21220" y="15026"/>
                      <a:pt x="21600" y="12957"/>
                      <a:pt x="21600" y="10800"/>
                    </a:cubicBezTo>
                    <a:cubicBezTo>
                      <a:pt x="21600" y="8539"/>
                      <a:pt x="21189" y="6383"/>
                      <a:pt x="20407" y="4539"/>
                    </a:cubicBezTo>
                    <a:cubicBezTo>
                      <a:pt x="19791" y="3078"/>
                      <a:pt x="18958" y="1878"/>
                      <a:pt x="18012" y="1096"/>
                    </a:cubicBezTo>
                    <a:cubicBezTo>
                      <a:pt x="17138" y="365"/>
                      <a:pt x="16192" y="0"/>
                      <a:pt x="15216" y="0"/>
                    </a:cubicBezTo>
                    <a:lnTo>
                      <a:pt x="6384" y="0"/>
                    </a:lnTo>
                    <a:cubicBezTo>
                      <a:pt x="5603" y="0"/>
                      <a:pt x="4853" y="226"/>
                      <a:pt x="4133" y="696"/>
                    </a:cubicBezTo>
                    <a:cubicBezTo>
                      <a:pt x="4174" y="748"/>
                      <a:pt x="4225" y="800"/>
                      <a:pt x="4267" y="835"/>
                    </a:cubicBezTo>
                    <a:cubicBezTo>
                      <a:pt x="4297" y="870"/>
                      <a:pt x="4338" y="904"/>
                      <a:pt x="4369" y="957"/>
                    </a:cubicBezTo>
                    <a:cubicBezTo>
                      <a:pt x="4472" y="1078"/>
                      <a:pt x="4585" y="1200"/>
                      <a:pt x="4688" y="1339"/>
                    </a:cubicBezTo>
                    <a:cubicBezTo>
                      <a:pt x="4698" y="1357"/>
                      <a:pt x="4709" y="1357"/>
                      <a:pt x="4719" y="1374"/>
                    </a:cubicBezTo>
                    <a:cubicBezTo>
                      <a:pt x="4811" y="1496"/>
                      <a:pt x="4904" y="1617"/>
                      <a:pt x="4996" y="1756"/>
                    </a:cubicBezTo>
                    <a:cubicBezTo>
                      <a:pt x="5027" y="1809"/>
                      <a:pt x="5058" y="1843"/>
                      <a:pt x="5089" y="1896"/>
                    </a:cubicBezTo>
                    <a:cubicBezTo>
                      <a:pt x="5161" y="2000"/>
                      <a:pt x="5233" y="2104"/>
                      <a:pt x="5295" y="2209"/>
                    </a:cubicBezTo>
                    <a:cubicBezTo>
                      <a:pt x="5325" y="2261"/>
                      <a:pt x="5356" y="2313"/>
                      <a:pt x="5387" y="2348"/>
                    </a:cubicBezTo>
                    <a:cubicBezTo>
                      <a:pt x="5469" y="2470"/>
                      <a:pt x="5541" y="2609"/>
                      <a:pt x="5613" y="2748"/>
                    </a:cubicBezTo>
                    <a:cubicBezTo>
                      <a:pt x="5624" y="2783"/>
                      <a:pt x="5644" y="2800"/>
                      <a:pt x="5665" y="2835"/>
                    </a:cubicBezTo>
                    <a:cubicBezTo>
                      <a:pt x="5757" y="2991"/>
                      <a:pt x="5839" y="3165"/>
                      <a:pt x="5922" y="3339"/>
                    </a:cubicBezTo>
                    <a:cubicBezTo>
                      <a:pt x="5942" y="3391"/>
                      <a:pt x="5963" y="3426"/>
                      <a:pt x="5983" y="3478"/>
                    </a:cubicBezTo>
                    <a:cubicBezTo>
                      <a:pt x="6025" y="3565"/>
                      <a:pt x="6066" y="3652"/>
                      <a:pt x="6097" y="3722"/>
                    </a:cubicBezTo>
                    <a:cubicBezTo>
                      <a:pt x="6210" y="3687"/>
                      <a:pt x="6302" y="3687"/>
                      <a:pt x="6384" y="3687"/>
                    </a:cubicBez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2" name="Shape">
                <a:extLst>
                  <a:ext uri="{FF2B5EF4-FFF2-40B4-BE49-F238E27FC236}">
                    <a16:creationId xmlns:a16="http://schemas.microsoft.com/office/drawing/2014/main" id="{E6DC4D82-0D22-EF3C-3D1B-8A60D82667B4}"/>
                  </a:ext>
                </a:extLst>
              </p:cNvPr>
              <p:cNvSpPr/>
              <p:nvPr/>
            </p:nvSpPr>
            <p:spPr>
              <a:xfrm>
                <a:off x="6810820" y="1544402"/>
                <a:ext cx="3926289" cy="1489143"/>
              </a:xfrm>
              <a:custGeom>
                <a:avLst/>
                <a:gdLst/>
                <a:ahLst/>
                <a:cxnLst>
                  <a:cxn ang="0">
                    <a:pos x="wd2" y="hd2"/>
                  </a:cxn>
                  <a:cxn ang="5400000">
                    <a:pos x="wd2" y="hd2"/>
                  </a:cxn>
                  <a:cxn ang="10800000">
                    <a:pos x="wd2" y="hd2"/>
                  </a:cxn>
                  <a:cxn ang="16200000">
                    <a:pos x="wd2" y="hd2"/>
                  </a:cxn>
                </a:cxnLst>
                <a:rect l="0" t="0" r="r" b="b"/>
                <a:pathLst>
                  <a:path w="21600" h="21600" extrusionOk="0">
                    <a:moveTo>
                      <a:pt x="15490" y="17878"/>
                    </a:moveTo>
                    <a:cubicBezTo>
                      <a:pt x="15531" y="17965"/>
                      <a:pt x="15573" y="18052"/>
                      <a:pt x="15603" y="18122"/>
                    </a:cubicBezTo>
                    <a:cubicBezTo>
                      <a:pt x="15624" y="18174"/>
                      <a:pt x="15645" y="18209"/>
                      <a:pt x="15665" y="18261"/>
                    </a:cubicBezTo>
                    <a:cubicBezTo>
                      <a:pt x="15747" y="18435"/>
                      <a:pt x="15840" y="18609"/>
                      <a:pt x="15922" y="18765"/>
                    </a:cubicBezTo>
                    <a:cubicBezTo>
                      <a:pt x="15933" y="18783"/>
                      <a:pt x="15953" y="18817"/>
                      <a:pt x="15963" y="18835"/>
                    </a:cubicBezTo>
                    <a:cubicBezTo>
                      <a:pt x="16035" y="18974"/>
                      <a:pt x="16118" y="19113"/>
                      <a:pt x="16200" y="19235"/>
                    </a:cubicBezTo>
                    <a:cubicBezTo>
                      <a:pt x="16231" y="19287"/>
                      <a:pt x="16262" y="19322"/>
                      <a:pt x="16293" y="19374"/>
                    </a:cubicBezTo>
                    <a:cubicBezTo>
                      <a:pt x="16365" y="19478"/>
                      <a:pt x="16437" y="19600"/>
                      <a:pt x="16509" y="19704"/>
                    </a:cubicBezTo>
                    <a:cubicBezTo>
                      <a:pt x="16539" y="19757"/>
                      <a:pt x="16570" y="19791"/>
                      <a:pt x="16601" y="19844"/>
                    </a:cubicBezTo>
                    <a:cubicBezTo>
                      <a:pt x="16694" y="19983"/>
                      <a:pt x="16786" y="20104"/>
                      <a:pt x="16889" y="20226"/>
                    </a:cubicBezTo>
                    <a:cubicBezTo>
                      <a:pt x="16899" y="20244"/>
                      <a:pt x="16899" y="20244"/>
                      <a:pt x="16910" y="20261"/>
                    </a:cubicBezTo>
                    <a:cubicBezTo>
                      <a:pt x="17013" y="20400"/>
                      <a:pt x="17126" y="20522"/>
                      <a:pt x="17229" y="20643"/>
                    </a:cubicBezTo>
                    <a:cubicBezTo>
                      <a:pt x="17259" y="20678"/>
                      <a:pt x="17301" y="20713"/>
                      <a:pt x="17331" y="20748"/>
                    </a:cubicBezTo>
                    <a:cubicBezTo>
                      <a:pt x="17373" y="20800"/>
                      <a:pt x="17424" y="20852"/>
                      <a:pt x="17465" y="20904"/>
                    </a:cubicBezTo>
                    <a:cubicBezTo>
                      <a:pt x="16745" y="21357"/>
                      <a:pt x="15994" y="21600"/>
                      <a:pt x="15213" y="21600"/>
                    </a:cubicBezTo>
                    <a:lnTo>
                      <a:pt x="6387" y="21600"/>
                    </a:lnTo>
                    <a:cubicBezTo>
                      <a:pt x="5410" y="21600"/>
                      <a:pt x="4464" y="21235"/>
                      <a:pt x="3590" y="20504"/>
                    </a:cubicBezTo>
                    <a:cubicBezTo>
                      <a:pt x="3353" y="20313"/>
                      <a:pt x="3117" y="20087"/>
                      <a:pt x="2901" y="19843"/>
                    </a:cubicBezTo>
                    <a:cubicBezTo>
                      <a:pt x="2232" y="19113"/>
                      <a:pt x="1656" y="18157"/>
                      <a:pt x="1193" y="17061"/>
                    </a:cubicBezTo>
                    <a:cubicBezTo>
                      <a:pt x="411" y="15217"/>
                      <a:pt x="0" y="13061"/>
                      <a:pt x="0" y="10800"/>
                    </a:cubicBezTo>
                    <a:cubicBezTo>
                      <a:pt x="0" y="8643"/>
                      <a:pt x="370" y="6574"/>
                      <a:pt x="1090" y="4783"/>
                    </a:cubicBezTo>
                    <a:cubicBezTo>
                      <a:pt x="1121" y="4783"/>
                      <a:pt x="1152" y="4800"/>
                      <a:pt x="1183" y="4800"/>
                    </a:cubicBezTo>
                    <a:cubicBezTo>
                      <a:pt x="1224" y="4817"/>
                      <a:pt x="1265" y="4817"/>
                      <a:pt x="1306" y="4835"/>
                    </a:cubicBezTo>
                    <a:cubicBezTo>
                      <a:pt x="1368" y="4852"/>
                      <a:pt x="1440" y="4887"/>
                      <a:pt x="1502" y="4922"/>
                    </a:cubicBezTo>
                    <a:cubicBezTo>
                      <a:pt x="1533" y="4939"/>
                      <a:pt x="1574" y="4956"/>
                      <a:pt x="1605" y="4974"/>
                    </a:cubicBezTo>
                    <a:cubicBezTo>
                      <a:pt x="1687" y="5009"/>
                      <a:pt x="1769" y="5061"/>
                      <a:pt x="1841" y="5113"/>
                    </a:cubicBezTo>
                    <a:cubicBezTo>
                      <a:pt x="1862" y="5130"/>
                      <a:pt x="1872" y="5130"/>
                      <a:pt x="1893" y="5148"/>
                    </a:cubicBezTo>
                    <a:cubicBezTo>
                      <a:pt x="1985" y="5217"/>
                      <a:pt x="2078" y="5287"/>
                      <a:pt x="2170" y="5374"/>
                    </a:cubicBezTo>
                    <a:cubicBezTo>
                      <a:pt x="2201" y="5391"/>
                      <a:pt x="2222" y="5426"/>
                      <a:pt x="2253" y="5443"/>
                    </a:cubicBezTo>
                    <a:cubicBezTo>
                      <a:pt x="2314" y="5496"/>
                      <a:pt x="2376" y="5565"/>
                      <a:pt x="2448" y="5635"/>
                    </a:cubicBezTo>
                    <a:cubicBezTo>
                      <a:pt x="2479" y="5670"/>
                      <a:pt x="2510" y="5704"/>
                      <a:pt x="2541" y="5739"/>
                    </a:cubicBezTo>
                    <a:cubicBezTo>
                      <a:pt x="2592" y="5809"/>
                      <a:pt x="2654" y="5861"/>
                      <a:pt x="2705" y="5930"/>
                    </a:cubicBezTo>
                    <a:cubicBezTo>
                      <a:pt x="2736" y="5965"/>
                      <a:pt x="2767" y="6017"/>
                      <a:pt x="2798" y="6052"/>
                    </a:cubicBezTo>
                    <a:cubicBezTo>
                      <a:pt x="2849" y="6122"/>
                      <a:pt x="2901" y="6191"/>
                      <a:pt x="2952" y="6278"/>
                    </a:cubicBezTo>
                    <a:cubicBezTo>
                      <a:pt x="2983" y="6313"/>
                      <a:pt x="3014" y="6365"/>
                      <a:pt x="3034" y="6417"/>
                    </a:cubicBezTo>
                    <a:cubicBezTo>
                      <a:pt x="3045" y="6435"/>
                      <a:pt x="3055" y="6452"/>
                      <a:pt x="3065" y="6470"/>
                    </a:cubicBezTo>
                    <a:cubicBezTo>
                      <a:pt x="2499" y="7704"/>
                      <a:pt x="2191" y="9235"/>
                      <a:pt x="2191" y="10800"/>
                    </a:cubicBezTo>
                    <a:cubicBezTo>
                      <a:pt x="2191" y="12365"/>
                      <a:pt x="2510" y="13896"/>
                      <a:pt x="3075" y="15130"/>
                    </a:cubicBezTo>
                    <a:lnTo>
                      <a:pt x="3065" y="15148"/>
                    </a:lnTo>
                    <a:lnTo>
                      <a:pt x="3240" y="15478"/>
                    </a:lnTo>
                    <a:cubicBezTo>
                      <a:pt x="3415" y="15809"/>
                      <a:pt x="3610" y="16122"/>
                      <a:pt x="3816" y="16400"/>
                    </a:cubicBezTo>
                    <a:cubicBezTo>
                      <a:pt x="4433" y="17217"/>
                      <a:pt x="5163" y="17722"/>
                      <a:pt x="5945" y="17861"/>
                    </a:cubicBezTo>
                    <a:lnTo>
                      <a:pt x="6120" y="17896"/>
                    </a:lnTo>
                    <a:lnTo>
                      <a:pt x="6120" y="17896"/>
                    </a:lnTo>
                    <a:cubicBezTo>
                      <a:pt x="6213" y="17913"/>
                      <a:pt x="6305" y="17913"/>
                      <a:pt x="6387" y="17913"/>
                    </a:cubicBezTo>
                    <a:lnTo>
                      <a:pt x="15223" y="17913"/>
                    </a:lnTo>
                    <a:cubicBezTo>
                      <a:pt x="15315" y="17896"/>
                      <a:pt x="15398" y="17896"/>
                      <a:pt x="15490" y="17878"/>
                    </a:cubicBezTo>
                    <a:close/>
                    <a:moveTo>
                      <a:pt x="6387" y="3704"/>
                    </a:moveTo>
                    <a:lnTo>
                      <a:pt x="15223" y="3704"/>
                    </a:lnTo>
                    <a:cubicBezTo>
                      <a:pt x="15305" y="3704"/>
                      <a:pt x="15398" y="3704"/>
                      <a:pt x="15490" y="3722"/>
                    </a:cubicBezTo>
                    <a:lnTo>
                      <a:pt x="15490" y="3722"/>
                    </a:lnTo>
                    <a:lnTo>
                      <a:pt x="15665" y="3757"/>
                    </a:lnTo>
                    <a:cubicBezTo>
                      <a:pt x="16447" y="3896"/>
                      <a:pt x="17187" y="4400"/>
                      <a:pt x="17794" y="5217"/>
                    </a:cubicBezTo>
                    <a:cubicBezTo>
                      <a:pt x="18000" y="5496"/>
                      <a:pt x="18195" y="5791"/>
                      <a:pt x="18370" y="6139"/>
                    </a:cubicBezTo>
                    <a:lnTo>
                      <a:pt x="18545" y="6470"/>
                    </a:lnTo>
                    <a:lnTo>
                      <a:pt x="18535" y="6487"/>
                    </a:lnTo>
                    <a:cubicBezTo>
                      <a:pt x="19101" y="7739"/>
                      <a:pt x="19419" y="9252"/>
                      <a:pt x="19419" y="10817"/>
                    </a:cubicBezTo>
                    <a:cubicBezTo>
                      <a:pt x="19419" y="12383"/>
                      <a:pt x="19111" y="13896"/>
                      <a:pt x="18545" y="15148"/>
                    </a:cubicBezTo>
                    <a:cubicBezTo>
                      <a:pt x="18555" y="15165"/>
                      <a:pt x="18566" y="15183"/>
                      <a:pt x="18576" y="15200"/>
                    </a:cubicBezTo>
                    <a:cubicBezTo>
                      <a:pt x="18607" y="15252"/>
                      <a:pt x="18627" y="15287"/>
                      <a:pt x="18658" y="15322"/>
                    </a:cubicBezTo>
                    <a:cubicBezTo>
                      <a:pt x="18710" y="15391"/>
                      <a:pt x="18761" y="15478"/>
                      <a:pt x="18813" y="15548"/>
                    </a:cubicBezTo>
                    <a:cubicBezTo>
                      <a:pt x="18843" y="15583"/>
                      <a:pt x="18874" y="15635"/>
                      <a:pt x="18905" y="15670"/>
                    </a:cubicBezTo>
                    <a:cubicBezTo>
                      <a:pt x="18957" y="15739"/>
                      <a:pt x="19018" y="15809"/>
                      <a:pt x="19070" y="15861"/>
                    </a:cubicBezTo>
                    <a:cubicBezTo>
                      <a:pt x="19101" y="15896"/>
                      <a:pt x="19131" y="15930"/>
                      <a:pt x="19162" y="15965"/>
                    </a:cubicBezTo>
                    <a:cubicBezTo>
                      <a:pt x="19224" y="16035"/>
                      <a:pt x="19296" y="16104"/>
                      <a:pt x="19358" y="16157"/>
                    </a:cubicBezTo>
                    <a:cubicBezTo>
                      <a:pt x="19378" y="16174"/>
                      <a:pt x="19409" y="16209"/>
                      <a:pt x="19430" y="16226"/>
                    </a:cubicBezTo>
                    <a:cubicBezTo>
                      <a:pt x="19522" y="16313"/>
                      <a:pt x="19615" y="16383"/>
                      <a:pt x="19707" y="16452"/>
                    </a:cubicBezTo>
                    <a:cubicBezTo>
                      <a:pt x="19728" y="16470"/>
                      <a:pt x="19738" y="16470"/>
                      <a:pt x="19759" y="16487"/>
                    </a:cubicBezTo>
                    <a:cubicBezTo>
                      <a:pt x="19841" y="16539"/>
                      <a:pt x="19923" y="16591"/>
                      <a:pt x="19995" y="16626"/>
                    </a:cubicBezTo>
                    <a:cubicBezTo>
                      <a:pt x="20026" y="16644"/>
                      <a:pt x="20067" y="16661"/>
                      <a:pt x="20098" y="16678"/>
                    </a:cubicBezTo>
                    <a:cubicBezTo>
                      <a:pt x="20160" y="16713"/>
                      <a:pt x="20232" y="16731"/>
                      <a:pt x="20294" y="16765"/>
                    </a:cubicBezTo>
                    <a:cubicBezTo>
                      <a:pt x="20335" y="16783"/>
                      <a:pt x="20376" y="16800"/>
                      <a:pt x="20417" y="16800"/>
                    </a:cubicBezTo>
                    <a:cubicBezTo>
                      <a:pt x="20448" y="16817"/>
                      <a:pt x="20479" y="16817"/>
                      <a:pt x="20510" y="16817"/>
                    </a:cubicBezTo>
                    <a:cubicBezTo>
                      <a:pt x="21219" y="15026"/>
                      <a:pt x="21600" y="12957"/>
                      <a:pt x="21600" y="10800"/>
                    </a:cubicBezTo>
                    <a:cubicBezTo>
                      <a:pt x="21600" y="8539"/>
                      <a:pt x="21189" y="6383"/>
                      <a:pt x="20407" y="4539"/>
                    </a:cubicBezTo>
                    <a:cubicBezTo>
                      <a:pt x="19790" y="3078"/>
                      <a:pt x="18957" y="1878"/>
                      <a:pt x="18010" y="1096"/>
                    </a:cubicBezTo>
                    <a:cubicBezTo>
                      <a:pt x="17136" y="365"/>
                      <a:pt x="16190" y="0"/>
                      <a:pt x="15213" y="0"/>
                    </a:cubicBezTo>
                    <a:lnTo>
                      <a:pt x="6387" y="0"/>
                    </a:lnTo>
                    <a:cubicBezTo>
                      <a:pt x="5606" y="0"/>
                      <a:pt x="4855" y="226"/>
                      <a:pt x="4135" y="696"/>
                    </a:cubicBezTo>
                    <a:cubicBezTo>
                      <a:pt x="4186" y="748"/>
                      <a:pt x="4227" y="800"/>
                      <a:pt x="4279" y="852"/>
                    </a:cubicBezTo>
                    <a:cubicBezTo>
                      <a:pt x="4310" y="887"/>
                      <a:pt x="4341" y="922"/>
                      <a:pt x="4371" y="957"/>
                    </a:cubicBezTo>
                    <a:cubicBezTo>
                      <a:pt x="4485" y="1078"/>
                      <a:pt x="4587" y="1200"/>
                      <a:pt x="4690" y="1339"/>
                    </a:cubicBezTo>
                    <a:cubicBezTo>
                      <a:pt x="4701" y="1357"/>
                      <a:pt x="4701" y="1357"/>
                      <a:pt x="4711" y="1374"/>
                    </a:cubicBezTo>
                    <a:cubicBezTo>
                      <a:pt x="4803" y="1496"/>
                      <a:pt x="4906" y="1635"/>
                      <a:pt x="4999" y="1757"/>
                    </a:cubicBezTo>
                    <a:cubicBezTo>
                      <a:pt x="5030" y="1809"/>
                      <a:pt x="5061" y="1843"/>
                      <a:pt x="5091" y="1896"/>
                    </a:cubicBezTo>
                    <a:cubicBezTo>
                      <a:pt x="5163" y="2000"/>
                      <a:pt x="5235" y="2104"/>
                      <a:pt x="5297" y="2209"/>
                    </a:cubicBezTo>
                    <a:cubicBezTo>
                      <a:pt x="5328" y="2261"/>
                      <a:pt x="5359" y="2313"/>
                      <a:pt x="5390" y="2348"/>
                    </a:cubicBezTo>
                    <a:cubicBezTo>
                      <a:pt x="5472" y="2470"/>
                      <a:pt x="5544" y="2609"/>
                      <a:pt x="5616" y="2748"/>
                    </a:cubicBezTo>
                    <a:cubicBezTo>
                      <a:pt x="5626" y="2783"/>
                      <a:pt x="5647" y="2800"/>
                      <a:pt x="5657" y="2835"/>
                    </a:cubicBezTo>
                    <a:cubicBezTo>
                      <a:pt x="5750" y="2991"/>
                      <a:pt x="5832" y="3165"/>
                      <a:pt x="5914" y="3339"/>
                    </a:cubicBezTo>
                    <a:cubicBezTo>
                      <a:pt x="5935" y="3391"/>
                      <a:pt x="5955" y="3426"/>
                      <a:pt x="5976" y="3478"/>
                    </a:cubicBezTo>
                    <a:cubicBezTo>
                      <a:pt x="6017" y="3565"/>
                      <a:pt x="6058" y="3652"/>
                      <a:pt x="6099" y="3739"/>
                    </a:cubicBezTo>
                    <a:cubicBezTo>
                      <a:pt x="6202" y="3704"/>
                      <a:pt x="6295" y="3704"/>
                      <a:pt x="6387" y="3704"/>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pic>
            <p:nvPicPr>
              <p:cNvPr id="64" name="Graphic 63" descr="Customer review outline">
                <a:extLst>
                  <a:ext uri="{FF2B5EF4-FFF2-40B4-BE49-F238E27FC236}">
                    <a16:creationId xmlns:a16="http://schemas.microsoft.com/office/drawing/2014/main" id="{80A3F5C0-C5E5-17A7-1436-9AE9128544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1441" y="1847418"/>
                <a:ext cx="1034732" cy="1034732"/>
              </a:xfrm>
              <a:prstGeom prst="rect">
                <a:avLst/>
              </a:prstGeom>
            </p:spPr>
          </p:pic>
          <p:pic>
            <p:nvPicPr>
              <p:cNvPr id="65" name="Graphic 64" descr="Handshake outline">
                <a:extLst>
                  <a:ext uri="{FF2B5EF4-FFF2-40B4-BE49-F238E27FC236}">
                    <a16:creationId xmlns:a16="http://schemas.microsoft.com/office/drawing/2014/main" id="{0ECB182E-FFD9-CD99-DCE0-540DDD919F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1948" y="1796581"/>
                <a:ext cx="1136407" cy="1136407"/>
              </a:xfrm>
              <a:prstGeom prst="rect">
                <a:avLst/>
              </a:prstGeom>
            </p:spPr>
          </p:pic>
          <p:pic>
            <p:nvPicPr>
              <p:cNvPr id="66" name="Graphic 65" descr="Postit Notes outline">
                <a:extLst>
                  <a:ext uri="{FF2B5EF4-FFF2-40B4-BE49-F238E27FC236}">
                    <a16:creationId xmlns:a16="http://schemas.microsoft.com/office/drawing/2014/main" id="{D9B59054-347F-DEAB-1A60-C77EDD4FBB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02204" y="1828809"/>
                <a:ext cx="964594" cy="964594"/>
              </a:xfrm>
              <a:prstGeom prst="rect">
                <a:avLst/>
              </a:prstGeom>
            </p:spPr>
          </p:pic>
          <p:sp>
            <p:nvSpPr>
              <p:cNvPr id="68" name="TextBox 67">
                <a:extLst>
                  <a:ext uri="{FF2B5EF4-FFF2-40B4-BE49-F238E27FC236}">
                    <a16:creationId xmlns:a16="http://schemas.microsoft.com/office/drawing/2014/main" id="{5B8A0209-3833-007B-ACA9-3061960511C4}"/>
                  </a:ext>
                </a:extLst>
              </p:cNvPr>
              <p:cNvSpPr txBox="1"/>
              <p:nvPr/>
            </p:nvSpPr>
            <p:spPr>
              <a:xfrm>
                <a:off x="6658832" y="3156063"/>
                <a:ext cx="2368775" cy="408374"/>
              </a:xfrm>
              <a:prstGeom prst="rect">
                <a:avLst/>
              </a:prstGeom>
              <a:noFill/>
            </p:spPr>
            <p:txBody>
              <a:bodyPr wrap="square" lIns="0" rIns="0" rtlCol="0" anchor="b">
                <a:spAutoFit/>
              </a:bodyPr>
              <a:lstStyle/>
              <a:p>
                <a:pPr algn="ctr"/>
                <a:r>
                  <a:rPr lang="en-US" sz="2400" b="1" noProof="1">
                    <a:solidFill>
                      <a:srgbClr val="A2B969"/>
                    </a:solidFill>
                    <a:latin typeface="Calibri" panose="020F0502020204030204"/>
                  </a:rPr>
                  <a:t>RBF Kernel</a:t>
                </a:r>
              </a:p>
            </p:txBody>
          </p:sp>
        </p:grpSp>
      </p:grpSp>
      <p:sp>
        <p:nvSpPr>
          <p:cNvPr id="2" name="Title 1">
            <a:extLst>
              <a:ext uri="{FF2B5EF4-FFF2-40B4-BE49-F238E27FC236}">
                <a16:creationId xmlns:a16="http://schemas.microsoft.com/office/drawing/2014/main" id="{D58545D6-627C-8D18-F27D-3265D27CB523}"/>
              </a:ext>
            </a:extLst>
          </p:cNvPr>
          <p:cNvSpPr txBox="1">
            <a:spLocks/>
          </p:cNvSpPr>
          <p:nvPr/>
        </p:nvSpPr>
        <p:spPr>
          <a:xfrm>
            <a:off x="827136" y="-28040"/>
            <a:ext cx="10515600" cy="907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solidFill>
              </a:rPr>
              <a:t>Kernels</a:t>
            </a:r>
            <a:endParaRPr lang="en-US" b="1" dirty="0">
              <a:solidFill>
                <a:schemeClr val="bg1"/>
              </a:solidFill>
            </a:endParaRPr>
          </a:p>
        </p:txBody>
      </p:sp>
      <p:pic>
        <p:nvPicPr>
          <p:cNvPr id="6" name="Picture 5" descr="A graph of a graph with red and blue triangles&#10;&#10;Description automatically generated">
            <a:extLst>
              <a:ext uri="{FF2B5EF4-FFF2-40B4-BE49-F238E27FC236}">
                <a16:creationId xmlns:a16="http://schemas.microsoft.com/office/drawing/2014/main" id="{1BA6F7FD-6D3B-AAD9-B2AB-31C182FE89D3}"/>
              </a:ext>
            </a:extLst>
          </p:cNvPr>
          <p:cNvPicPr>
            <a:picLocks noChangeAspect="1"/>
          </p:cNvPicPr>
          <p:nvPr/>
        </p:nvPicPr>
        <p:blipFill>
          <a:blip r:embed="rId9"/>
          <a:stretch>
            <a:fillRect/>
          </a:stretch>
        </p:blipFill>
        <p:spPr>
          <a:xfrm>
            <a:off x="425431" y="4521700"/>
            <a:ext cx="2677422" cy="2239417"/>
          </a:xfrm>
          <a:prstGeom prst="rect">
            <a:avLst/>
          </a:prstGeom>
        </p:spPr>
      </p:pic>
      <p:pic>
        <p:nvPicPr>
          <p:cNvPr id="8" name="Picture 7" descr="A diagram of a support&#10;&#10;Description automatically generated with medium confidence">
            <a:extLst>
              <a:ext uri="{FF2B5EF4-FFF2-40B4-BE49-F238E27FC236}">
                <a16:creationId xmlns:a16="http://schemas.microsoft.com/office/drawing/2014/main" id="{67383DF7-A4EB-F81E-7859-6965B2A11DEC}"/>
              </a:ext>
            </a:extLst>
          </p:cNvPr>
          <p:cNvPicPr>
            <a:picLocks noChangeAspect="1"/>
          </p:cNvPicPr>
          <p:nvPr/>
        </p:nvPicPr>
        <p:blipFill>
          <a:blip r:embed="rId10"/>
          <a:stretch>
            <a:fillRect/>
          </a:stretch>
        </p:blipFill>
        <p:spPr>
          <a:xfrm>
            <a:off x="3490731" y="4449601"/>
            <a:ext cx="2783057" cy="2311516"/>
          </a:xfrm>
          <a:prstGeom prst="rect">
            <a:avLst/>
          </a:prstGeom>
        </p:spPr>
      </p:pic>
      <p:sp>
        <p:nvSpPr>
          <p:cNvPr id="15" name="TextBox 14">
            <a:extLst>
              <a:ext uri="{FF2B5EF4-FFF2-40B4-BE49-F238E27FC236}">
                <a16:creationId xmlns:a16="http://schemas.microsoft.com/office/drawing/2014/main" id="{718126E6-9E99-3C9E-278E-D004DA32ACFC}"/>
              </a:ext>
            </a:extLst>
          </p:cNvPr>
          <p:cNvSpPr txBox="1"/>
          <p:nvPr/>
        </p:nvSpPr>
        <p:spPr>
          <a:xfrm>
            <a:off x="-770965" y="2599765"/>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1E33AD77-496A-34C8-F0A1-17A77B64E638}"/>
              </a:ext>
            </a:extLst>
          </p:cNvPr>
          <p:cNvSpPr txBox="1"/>
          <p:nvPr/>
        </p:nvSpPr>
        <p:spPr>
          <a:xfrm>
            <a:off x="147389" y="3566536"/>
            <a:ext cx="3343342" cy="461665"/>
          </a:xfrm>
          <a:prstGeom prst="rect">
            <a:avLst/>
          </a:prstGeom>
          <a:noFill/>
        </p:spPr>
        <p:txBody>
          <a:bodyPr wrap="square" rtlCol="0">
            <a:spAutoFit/>
          </a:bodyPr>
          <a:lstStyle/>
          <a:p>
            <a:pPr marL="171450" indent="-171450">
              <a:buFont typeface="Wingdings" pitchFamily="2" charset="2"/>
              <a:buChar char="ü"/>
            </a:pPr>
            <a:r>
              <a:rPr lang="en-US" sz="1200" dirty="0">
                <a:solidFill>
                  <a:schemeClr val="bg1"/>
                </a:solidFill>
              </a:rPr>
              <a:t> d is the degree of the polynomial which need to specify manually</a:t>
            </a:r>
          </a:p>
        </p:txBody>
      </p:sp>
      <p:sp>
        <p:nvSpPr>
          <p:cNvPr id="19" name="Rounded Rectangle 18">
            <a:extLst>
              <a:ext uri="{FF2B5EF4-FFF2-40B4-BE49-F238E27FC236}">
                <a16:creationId xmlns:a16="http://schemas.microsoft.com/office/drawing/2014/main" id="{D6B48BD3-2A40-3043-0C3D-1C16BF1FA5DF}"/>
              </a:ext>
            </a:extLst>
          </p:cNvPr>
          <p:cNvSpPr/>
          <p:nvPr/>
        </p:nvSpPr>
        <p:spPr>
          <a:xfrm>
            <a:off x="198260" y="3012797"/>
            <a:ext cx="2904593" cy="46166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7" name="Picture 16" descr="A black text on a white background&#10;&#10;Description automatically generated">
            <a:extLst>
              <a:ext uri="{FF2B5EF4-FFF2-40B4-BE49-F238E27FC236}">
                <a16:creationId xmlns:a16="http://schemas.microsoft.com/office/drawing/2014/main" id="{E35A6DF8-955D-AAA4-59C0-05F5F9888577}"/>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278027" y="3041998"/>
            <a:ext cx="2721160" cy="403261"/>
          </a:xfrm>
          <a:prstGeom prst="rect">
            <a:avLst/>
          </a:prstGeom>
        </p:spPr>
      </p:pic>
      <p:sp>
        <p:nvSpPr>
          <p:cNvPr id="20" name="Rounded Rectangle 19">
            <a:extLst>
              <a:ext uri="{FF2B5EF4-FFF2-40B4-BE49-F238E27FC236}">
                <a16:creationId xmlns:a16="http://schemas.microsoft.com/office/drawing/2014/main" id="{BE76640D-BB0C-49D3-C6B6-50C36C6AF9CB}"/>
              </a:ext>
            </a:extLst>
          </p:cNvPr>
          <p:cNvSpPr/>
          <p:nvPr/>
        </p:nvSpPr>
        <p:spPr>
          <a:xfrm>
            <a:off x="3603158" y="3005087"/>
            <a:ext cx="2475775" cy="46166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00BC6C-A129-609C-0288-858667F49290}"/>
              </a:ext>
            </a:extLst>
          </p:cNvPr>
          <p:cNvSpPr/>
          <p:nvPr/>
        </p:nvSpPr>
        <p:spPr>
          <a:xfrm>
            <a:off x="6524650" y="3018205"/>
            <a:ext cx="2475775" cy="46166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4" name="Picture 23" descr="A black text on a white background&#10;&#10;Description automatically generated">
            <a:extLst>
              <a:ext uri="{FF2B5EF4-FFF2-40B4-BE49-F238E27FC236}">
                <a16:creationId xmlns:a16="http://schemas.microsoft.com/office/drawing/2014/main" id="{97AF99A8-3E81-1D47-BEEE-19296DBB5F34}"/>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3688944" y="3035506"/>
            <a:ext cx="2304201" cy="384413"/>
          </a:xfrm>
          <a:prstGeom prst="rect">
            <a:avLst/>
          </a:prstGeom>
        </p:spPr>
      </p:pic>
      <p:sp>
        <p:nvSpPr>
          <p:cNvPr id="25" name="TextBox 24">
            <a:extLst>
              <a:ext uri="{FF2B5EF4-FFF2-40B4-BE49-F238E27FC236}">
                <a16:creationId xmlns:a16="http://schemas.microsoft.com/office/drawing/2014/main" id="{C85F4C1A-BF9E-7BD4-C74D-A55D164E4306}"/>
              </a:ext>
            </a:extLst>
          </p:cNvPr>
          <p:cNvSpPr txBox="1"/>
          <p:nvPr/>
        </p:nvSpPr>
        <p:spPr>
          <a:xfrm>
            <a:off x="3377459" y="3527884"/>
            <a:ext cx="3029437" cy="646331"/>
          </a:xfrm>
          <a:prstGeom prst="rect">
            <a:avLst/>
          </a:prstGeom>
          <a:noFill/>
        </p:spPr>
        <p:txBody>
          <a:bodyPr wrap="square" rtlCol="0">
            <a:spAutoFit/>
          </a:bodyPr>
          <a:lstStyle/>
          <a:p>
            <a:pPr marL="171450" indent="-171450">
              <a:buFont typeface="Wingdings" pitchFamily="2" charset="2"/>
              <a:buChar char="ü"/>
            </a:pPr>
            <a:r>
              <a:rPr lang="en-US" sz="1200" dirty="0">
                <a:solidFill>
                  <a:schemeClr val="bg1"/>
                </a:solidFill>
              </a:rPr>
              <a:t> Mapping inputs to a value of 0 and 1 so that they can be separated by a simple straight line</a:t>
            </a:r>
          </a:p>
        </p:txBody>
      </p:sp>
      <p:pic>
        <p:nvPicPr>
          <p:cNvPr id="27" name="Picture 26" descr="A mathematical equation with a number of symbols&#10;&#10;Description automatically generated with medium confidence">
            <a:extLst>
              <a:ext uri="{FF2B5EF4-FFF2-40B4-BE49-F238E27FC236}">
                <a16:creationId xmlns:a16="http://schemas.microsoft.com/office/drawing/2014/main" id="{A4F9647F-64A1-3B27-8DE0-527B49F7066A}"/>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6676751" y="3051682"/>
            <a:ext cx="2189506" cy="4032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65B0C2-3343-1566-4498-CBA1DAA499A5}"/>
                  </a:ext>
                </a:extLst>
              </p:cNvPr>
              <p:cNvSpPr txBox="1"/>
              <p:nvPr/>
            </p:nvSpPr>
            <p:spPr>
              <a:xfrm>
                <a:off x="6485397" y="3496473"/>
                <a:ext cx="3343342" cy="830997"/>
              </a:xfrm>
              <a:prstGeom prst="rect">
                <a:avLst/>
              </a:prstGeom>
              <a:noFill/>
            </p:spPr>
            <p:txBody>
              <a:bodyPr wrap="square" rtlCol="0">
                <a:spAutoFit/>
              </a:bodyPr>
              <a:lstStyle/>
              <a:p>
                <a:pPr marL="171450" indent="-171450">
                  <a:buFont typeface="Wingdings" pitchFamily="2" charset="2"/>
                  <a:buChar char="ü"/>
                </a:pPr>
                <a:r>
                  <a:rPr lang="en-US" sz="1200" dirty="0">
                    <a:solidFill>
                      <a:schemeClr val="bg1"/>
                    </a:solidFill>
                  </a:rPr>
                  <a:t> </a:t>
                </a: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𝜎</m:t>
                    </m:r>
                  </m:oMath>
                </a14:m>
                <a:r>
                  <a:rPr lang="en-US" sz="1200" dirty="0">
                    <a:solidFill>
                      <a:schemeClr val="bg1"/>
                    </a:solidFill>
                  </a:rPr>
                  <a:t> is the variance and our hyperparameter</a:t>
                </a:r>
              </a:p>
              <a:p>
                <a:pPr marL="171450" indent="-171450">
                  <a:buFont typeface="Wingdings" pitchFamily="2" charset="2"/>
                  <a:buChar char="ü"/>
                </a:pPr>
                <a:endParaRPr lang="en-US" sz="1200" dirty="0">
                  <a:solidFill>
                    <a:schemeClr val="bg1"/>
                  </a:solidFill>
                </a:endParaRPr>
              </a:p>
              <a:p>
                <a:pPr marL="171450" indent="-171450">
                  <a:buFont typeface="Wingdings" pitchFamily="2" charset="2"/>
                  <a:buChar char="ü"/>
                </a:pP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m:t>
                    </m:r>
                  </m:oMath>
                </a14:m>
                <a:r>
                  <a:rPr lang="en-US" sz="1200" dirty="0">
                    <a:solidFill>
                      <a:schemeClr val="bg1"/>
                    </a:solidFill>
                  </a:rPr>
                  <a:t> </a:t>
                </a:r>
                <a14:m>
                  <m:oMath xmlns:m="http://schemas.openxmlformats.org/officeDocument/2006/math">
                    <m:sSub>
                      <m:sSubPr>
                        <m:ctrlPr>
                          <a:rPr lang="en-GB" sz="1200" b="0" i="1" dirty="0" smtClean="0">
                            <a:solidFill>
                              <a:schemeClr val="bg1"/>
                            </a:solidFill>
                            <a:latin typeface="Cambria Math" panose="02040503050406030204" pitchFamily="18" charset="0"/>
                          </a:rPr>
                        </m:ctrlPr>
                      </m:sSubPr>
                      <m:e>
                        <m:r>
                          <a:rPr lang="en-GB" sz="1200" b="0" i="1" dirty="0" smtClean="0">
                            <a:solidFill>
                              <a:schemeClr val="bg1"/>
                            </a:solidFill>
                            <a:latin typeface="Cambria Math" panose="02040503050406030204" pitchFamily="18" charset="0"/>
                          </a:rPr>
                          <m:t>(</m:t>
                        </m:r>
                        <m:r>
                          <a:rPr lang="en-GB" sz="1200" b="0" i="1" dirty="0" smtClean="0">
                            <a:solidFill>
                              <a:schemeClr val="bg1"/>
                            </a:solidFill>
                            <a:latin typeface="Cambria Math" panose="02040503050406030204" pitchFamily="18" charset="0"/>
                          </a:rPr>
                          <m:t>𝑋</m:t>
                        </m:r>
                      </m:e>
                      <m:sub>
                        <m:r>
                          <a:rPr lang="en-GB" sz="1200" b="0" i="1" dirty="0" smtClean="0">
                            <a:solidFill>
                              <a:schemeClr val="bg1"/>
                            </a:solidFill>
                            <a:latin typeface="Cambria Math" panose="02040503050406030204" pitchFamily="18" charset="0"/>
                          </a:rPr>
                          <m:t>1</m:t>
                        </m:r>
                      </m:sub>
                    </m:sSub>
                    <m:r>
                      <a:rPr lang="en-GB" sz="1200" b="0" i="1" dirty="0" smtClean="0">
                        <a:solidFill>
                          <a:schemeClr val="bg1"/>
                        </a:solidFill>
                        <a:latin typeface="Cambria Math" panose="02040503050406030204" pitchFamily="18" charset="0"/>
                      </a:rPr>
                      <m:t>−</m:t>
                    </m:r>
                    <m:sSub>
                      <m:sSubPr>
                        <m:ctrlPr>
                          <a:rPr lang="en-GB" sz="1200" b="0" i="1" dirty="0" smtClean="0">
                            <a:solidFill>
                              <a:schemeClr val="bg1"/>
                            </a:solidFill>
                            <a:latin typeface="Cambria Math" panose="02040503050406030204" pitchFamily="18" charset="0"/>
                          </a:rPr>
                        </m:ctrlPr>
                      </m:sSubPr>
                      <m:e>
                        <m:r>
                          <a:rPr lang="en-GB" sz="1200" b="0" i="1" dirty="0" smtClean="0">
                            <a:solidFill>
                              <a:schemeClr val="bg1"/>
                            </a:solidFill>
                            <a:latin typeface="Cambria Math" panose="02040503050406030204" pitchFamily="18" charset="0"/>
                          </a:rPr>
                          <m:t>𝑋</m:t>
                        </m:r>
                      </m:e>
                      <m:sub>
                        <m:r>
                          <a:rPr lang="en-GB" sz="1200" b="0" i="1" dirty="0" smtClean="0">
                            <a:solidFill>
                              <a:schemeClr val="bg1"/>
                            </a:solidFill>
                            <a:latin typeface="Cambria Math" panose="02040503050406030204" pitchFamily="18" charset="0"/>
                          </a:rPr>
                          <m:t>2</m:t>
                        </m:r>
                      </m:sub>
                    </m:sSub>
                    <m:r>
                      <a:rPr lang="en-GB" sz="1200" b="0" i="1" dirty="0" smtClean="0">
                        <a:solidFill>
                          <a:schemeClr val="bg1"/>
                        </a:solidFill>
                        <a:latin typeface="Cambria Math" panose="02040503050406030204" pitchFamily="18" charset="0"/>
                      </a:rPr>
                      <m:t>)</m:t>
                    </m:r>
                  </m:oMath>
                </a14:m>
                <a:r>
                  <a:rPr lang="en-US" sz="1200" dirty="0">
                    <a:solidFill>
                      <a:schemeClr val="bg1"/>
                    </a:solidFill>
                    <a:ea typeface="Cambria Math" panose="02040503050406030204" pitchFamily="18" charset="0"/>
                  </a:rPr>
                  <a:t> </a:t>
                </a:r>
                <a14:m>
                  <m:oMath xmlns:m="http://schemas.openxmlformats.org/officeDocument/2006/math">
                    <m:r>
                      <a:rPr lang="en-US" sz="1200" i="1">
                        <a:solidFill>
                          <a:schemeClr val="bg1"/>
                        </a:solidFill>
                        <a:latin typeface="Cambria Math" panose="02040503050406030204" pitchFamily="18" charset="0"/>
                        <a:ea typeface="Cambria Math" panose="02040503050406030204" pitchFamily="18" charset="0"/>
                      </a:rPr>
                      <m:t>∥</m:t>
                    </m:r>
                  </m:oMath>
                </a14:m>
                <a:r>
                  <a:rPr lang="en-US" sz="1200" dirty="0">
                    <a:solidFill>
                      <a:schemeClr val="bg1"/>
                    </a:solidFill>
                  </a:rPr>
                  <a:t> is the Euclidean distance between 2 points </a:t>
                </a:r>
                <a14:m>
                  <m:oMath xmlns:m="http://schemas.openxmlformats.org/officeDocument/2006/math">
                    <m:sSub>
                      <m:sSubPr>
                        <m:ctrlPr>
                          <a:rPr lang="en-GB" sz="1200" i="1" dirty="0">
                            <a:solidFill>
                              <a:schemeClr val="bg1"/>
                            </a:solidFill>
                            <a:latin typeface="Cambria Math" panose="02040503050406030204" pitchFamily="18" charset="0"/>
                          </a:rPr>
                        </m:ctrlPr>
                      </m:sSubPr>
                      <m:e>
                        <m:r>
                          <a:rPr lang="en-GB" sz="1200" i="1" dirty="0">
                            <a:solidFill>
                              <a:schemeClr val="bg1"/>
                            </a:solidFill>
                            <a:latin typeface="Cambria Math" panose="02040503050406030204" pitchFamily="18" charset="0"/>
                          </a:rPr>
                          <m:t>𝑋</m:t>
                        </m:r>
                      </m:e>
                      <m:sub>
                        <m:r>
                          <a:rPr lang="en-GB" sz="1200" i="1" dirty="0">
                            <a:solidFill>
                              <a:schemeClr val="bg1"/>
                            </a:solidFill>
                            <a:latin typeface="Cambria Math" panose="02040503050406030204" pitchFamily="18" charset="0"/>
                          </a:rPr>
                          <m:t>1</m:t>
                        </m:r>
                      </m:sub>
                    </m:sSub>
                  </m:oMath>
                </a14:m>
                <a:r>
                  <a:rPr lang="en-US" sz="1200" dirty="0">
                    <a:solidFill>
                      <a:schemeClr val="bg1"/>
                    </a:solidFill>
                  </a:rPr>
                  <a:t> and </a:t>
                </a:r>
                <a14:m>
                  <m:oMath xmlns:m="http://schemas.openxmlformats.org/officeDocument/2006/math">
                    <m:sSub>
                      <m:sSubPr>
                        <m:ctrlPr>
                          <a:rPr lang="en-GB" sz="1200" i="1" dirty="0">
                            <a:solidFill>
                              <a:schemeClr val="bg1"/>
                            </a:solidFill>
                            <a:latin typeface="Cambria Math" panose="02040503050406030204" pitchFamily="18" charset="0"/>
                          </a:rPr>
                        </m:ctrlPr>
                      </m:sSubPr>
                      <m:e>
                        <m:r>
                          <a:rPr lang="en-GB" sz="1200" b="0" i="1" dirty="0" smtClean="0">
                            <a:solidFill>
                              <a:schemeClr val="bg1"/>
                            </a:solidFill>
                            <a:latin typeface="Cambria Math" panose="02040503050406030204" pitchFamily="18" charset="0"/>
                          </a:rPr>
                          <m:t> </m:t>
                        </m:r>
                        <m:r>
                          <a:rPr lang="en-GB" sz="1200" i="1" dirty="0">
                            <a:solidFill>
                              <a:schemeClr val="bg1"/>
                            </a:solidFill>
                            <a:latin typeface="Cambria Math" panose="02040503050406030204" pitchFamily="18" charset="0"/>
                          </a:rPr>
                          <m:t>𝑋</m:t>
                        </m:r>
                      </m:e>
                      <m:sub>
                        <m:r>
                          <a:rPr lang="en-GB" sz="1200" b="0" i="1" dirty="0" smtClean="0">
                            <a:solidFill>
                              <a:schemeClr val="bg1"/>
                            </a:solidFill>
                            <a:latin typeface="Cambria Math" panose="02040503050406030204" pitchFamily="18" charset="0"/>
                          </a:rPr>
                          <m:t>2</m:t>
                        </m:r>
                      </m:sub>
                    </m:sSub>
                  </m:oMath>
                </a14:m>
                <a:endParaRPr lang="en-US" sz="1200" dirty="0">
                  <a:solidFill>
                    <a:schemeClr val="bg1"/>
                  </a:solidFill>
                </a:endParaRPr>
              </a:p>
            </p:txBody>
          </p:sp>
        </mc:Choice>
        <mc:Fallback xmlns="">
          <p:sp>
            <p:nvSpPr>
              <p:cNvPr id="28" name="TextBox 27">
                <a:extLst>
                  <a:ext uri="{FF2B5EF4-FFF2-40B4-BE49-F238E27FC236}">
                    <a16:creationId xmlns:a16="http://schemas.microsoft.com/office/drawing/2014/main" id="{D265B0C2-3343-1566-4498-CBA1DAA499A5}"/>
                  </a:ext>
                </a:extLst>
              </p:cNvPr>
              <p:cNvSpPr txBox="1">
                <a:spLocks noRot="1" noChangeAspect="1" noMove="1" noResize="1" noEditPoints="1" noAdjustHandles="1" noChangeArrowheads="1" noChangeShapeType="1" noTextEdit="1"/>
              </p:cNvSpPr>
              <p:nvPr/>
            </p:nvSpPr>
            <p:spPr>
              <a:xfrm>
                <a:off x="6485397" y="3496473"/>
                <a:ext cx="3343342" cy="830997"/>
              </a:xfrm>
              <a:prstGeom prst="rect">
                <a:avLst/>
              </a:prstGeom>
              <a:blipFill>
                <a:blip r:embed="rId17"/>
                <a:stretch>
                  <a:fillRect b="-4545"/>
                </a:stretch>
              </a:blipFill>
            </p:spPr>
            <p:txBody>
              <a:bodyPr/>
              <a:lstStyle/>
              <a:p>
                <a:r>
                  <a:rPr lang="en-US">
                    <a:noFill/>
                  </a:rPr>
                  <a:t> </a:t>
                </a:r>
              </a:p>
            </p:txBody>
          </p:sp>
        </mc:Fallback>
      </mc:AlternateContent>
      <p:pic>
        <p:nvPicPr>
          <p:cNvPr id="30" name="Picture 29" descr="A diagram of a number of dots&#10;&#10;Description automatically generated with medium confidence">
            <a:extLst>
              <a:ext uri="{FF2B5EF4-FFF2-40B4-BE49-F238E27FC236}">
                <a16:creationId xmlns:a16="http://schemas.microsoft.com/office/drawing/2014/main" id="{327A6D5B-87B1-8C71-1FBF-AFA0BCF9BE3B}"/>
              </a:ext>
            </a:extLst>
          </p:cNvPr>
          <p:cNvPicPr>
            <a:picLocks noChangeAspect="1"/>
          </p:cNvPicPr>
          <p:nvPr/>
        </p:nvPicPr>
        <p:blipFill>
          <a:blip r:embed="rId18"/>
          <a:stretch>
            <a:fillRect/>
          </a:stretch>
        </p:blipFill>
        <p:spPr>
          <a:xfrm>
            <a:off x="6485397" y="4419101"/>
            <a:ext cx="2677422" cy="2372515"/>
          </a:xfrm>
          <a:prstGeom prst="rect">
            <a:avLst/>
          </a:prstGeom>
        </p:spPr>
      </p:pic>
      <p:pic>
        <p:nvPicPr>
          <p:cNvPr id="32" name="Picture 31" descr="A diagram of a triangle with a red and blue triangle&#10;&#10;Description automatically generated">
            <a:extLst>
              <a:ext uri="{FF2B5EF4-FFF2-40B4-BE49-F238E27FC236}">
                <a16:creationId xmlns:a16="http://schemas.microsoft.com/office/drawing/2014/main" id="{4060AB87-B4D3-4C74-C010-0E1F3A040090}"/>
              </a:ext>
            </a:extLst>
          </p:cNvPr>
          <p:cNvPicPr>
            <a:picLocks noChangeAspect="1"/>
          </p:cNvPicPr>
          <p:nvPr/>
        </p:nvPicPr>
        <p:blipFill>
          <a:blip r:embed="rId19"/>
          <a:stretch>
            <a:fillRect/>
          </a:stretch>
        </p:blipFill>
        <p:spPr>
          <a:xfrm>
            <a:off x="9457526" y="4419101"/>
            <a:ext cx="2545203" cy="2392505"/>
          </a:xfrm>
          <a:prstGeom prst="rect">
            <a:avLst/>
          </a:prstGeom>
        </p:spPr>
      </p:pic>
      <p:sp>
        <p:nvSpPr>
          <p:cNvPr id="33" name="TextBox 32">
            <a:extLst>
              <a:ext uri="{FF2B5EF4-FFF2-40B4-BE49-F238E27FC236}">
                <a16:creationId xmlns:a16="http://schemas.microsoft.com/office/drawing/2014/main" id="{7AF8E68E-65FA-2B7C-F8F0-787337493F10}"/>
              </a:ext>
            </a:extLst>
          </p:cNvPr>
          <p:cNvSpPr txBox="1"/>
          <p:nvPr/>
        </p:nvSpPr>
        <p:spPr>
          <a:xfrm>
            <a:off x="9384092" y="2447038"/>
            <a:ext cx="2368775" cy="461665"/>
          </a:xfrm>
          <a:prstGeom prst="rect">
            <a:avLst/>
          </a:prstGeom>
          <a:noFill/>
        </p:spPr>
        <p:txBody>
          <a:bodyPr wrap="square" lIns="0" rIns="0" rtlCol="0" anchor="b">
            <a:spAutoFit/>
          </a:bodyPr>
          <a:lstStyle/>
          <a:p>
            <a:pPr algn="ctr"/>
            <a:r>
              <a:rPr lang="en-US" sz="2400" b="1" noProof="1">
                <a:solidFill>
                  <a:schemeClr val="bg2">
                    <a:lumMod val="75000"/>
                  </a:schemeClr>
                </a:solidFill>
                <a:latin typeface="Calibri" panose="020F0502020204030204"/>
              </a:rPr>
              <a:t>Linear Kernel</a:t>
            </a:r>
          </a:p>
        </p:txBody>
      </p:sp>
      <p:sp>
        <p:nvSpPr>
          <p:cNvPr id="34" name="Rounded Rectangle 33">
            <a:extLst>
              <a:ext uri="{FF2B5EF4-FFF2-40B4-BE49-F238E27FC236}">
                <a16:creationId xmlns:a16="http://schemas.microsoft.com/office/drawing/2014/main" id="{F5B5C680-5CE3-1E14-DED2-D98F5F7BD9F8}"/>
              </a:ext>
            </a:extLst>
          </p:cNvPr>
          <p:cNvSpPr/>
          <p:nvPr/>
        </p:nvSpPr>
        <p:spPr>
          <a:xfrm>
            <a:off x="9395601" y="2991339"/>
            <a:ext cx="2475775" cy="4616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7" name="Picture 36" descr="A white lines and a black background&#10;&#10;Description automatically generated with medium confidence">
            <a:extLst>
              <a:ext uri="{FF2B5EF4-FFF2-40B4-BE49-F238E27FC236}">
                <a16:creationId xmlns:a16="http://schemas.microsoft.com/office/drawing/2014/main" id="{3BE4AC7E-4F10-FA35-24FD-E5FEC25E4DAD}"/>
              </a:ext>
            </a:extLst>
          </p:cNvPr>
          <p:cNvPicPr>
            <a:picLocks noChangeAspect="1"/>
          </p:cNvPicPr>
          <p:nvPr/>
        </p:nvPicPr>
        <p:blipFill>
          <a:blip r:embed="rId20"/>
          <a:stretch>
            <a:fillRect/>
          </a:stretch>
        </p:blipFill>
        <p:spPr>
          <a:xfrm>
            <a:off x="9606602" y="3041998"/>
            <a:ext cx="2092843" cy="387164"/>
          </a:xfrm>
          <a:prstGeom prst="rect">
            <a:avLst/>
          </a:prstGeom>
        </p:spPr>
      </p:pic>
      <p:pic>
        <p:nvPicPr>
          <p:cNvPr id="41" name="Picture 40" descr="A diagram of red and green squares&#10;&#10;Description automatically generated">
            <a:extLst>
              <a:ext uri="{FF2B5EF4-FFF2-40B4-BE49-F238E27FC236}">
                <a16:creationId xmlns:a16="http://schemas.microsoft.com/office/drawing/2014/main" id="{C3D669C0-444B-BACF-8131-13489AC02FEC}"/>
              </a:ext>
            </a:extLst>
          </p:cNvPr>
          <p:cNvPicPr>
            <a:picLocks noChangeAspect="1"/>
          </p:cNvPicPr>
          <p:nvPr/>
        </p:nvPicPr>
        <p:blipFill>
          <a:blip r:embed="rId21"/>
          <a:stretch>
            <a:fillRect/>
          </a:stretch>
        </p:blipFill>
        <p:spPr>
          <a:xfrm>
            <a:off x="198260" y="1035136"/>
            <a:ext cx="1072304" cy="907863"/>
          </a:xfrm>
          <a:prstGeom prst="rect">
            <a:avLst/>
          </a:prstGeom>
        </p:spPr>
      </p:pic>
      <p:pic>
        <p:nvPicPr>
          <p:cNvPr id="42" name="Picture 41" descr="A diagram of a pyramid&#10;&#10;Description automatically generated">
            <a:extLst>
              <a:ext uri="{FF2B5EF4-FFF2-40B4-BE49-F238E27FC236}">
                <a16:creationId xmlns:a16="http://schemas.microsoft.com/office/drawing/2014/main" id="{215247F8-6DD5-9075-2D48-CEB2039AC4A1}"/>
              </a:ext>
            </a:extLst>
          </p:cNvPr>
          <p:cNvPicPr>
            <a:picLocks noChangeAspect="1"/>
          </p:cNvPicPr>
          <p:nvPr/>
        </p:nvPicPr>
        <p:blipFill>
          <a:blip r:embed="rId22"/>
          <a:stretch>
            <a:fillRect/>
          </a:stretch>
        </p:blipFill>
        <p:spPr>
          <a:xfrm>
            <a:off x="10844479" y="1018550"/>
            <a:ext cx="1239313" cy="1030221"/>
          </a:xfrm>
          <a:prstGeom prst="rect">
            <a:avLst/>
          </a:prstGeom>
        </p:spPr>
      </p:pic>
    </p:spTree>
    <p:extLst>
      <p:ext uri="{BB962C8B-B14F-4D97-AF65-F5344CB8AC3E}">
        <p14:creationId xmlns:p14="http://schemas.microsoft.com/office/powerpoint/2010/main" val="2161415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white paper with black text and black text&#10;&#10;Description automatically generated">
            <a:extLst>
              <a:ext uri="{FF2B5EF4-FFF2-40B4-BE49-F238E27FC236}">
                <a16:creationId xmlns:a16="http://schemas.microsoft.com/office/drawing/2014/main" id="{4D7D0B20-C5DC-3DA4-C6FF-DD5724ADADAA}"/>
              </a:ext>
            </a:extLst>
          </p:cNvPr>
          <p:cNvPicPr>
            <a:picLocks noGrp="1" noChangeAspect="1"/>
          </p:cNvPicPr>
          <p:nvPr>
            <p:ph idx="1"/>
          </p:nvPr>
        </p:nvPicPr>
        <p:blipFill rotWithShape="1">
          <a:blip r:embed="rId2"/>
          <a:srcRect r="1315"/>
          <a:stretch/>
        </p:blipFill>
        <p:spPr>
          <a:xfrm>
            <a:off x="20" y="1282"/>
            <a:ext cx="12191980" cy="6856718"/>
          </a:xfrm>
          <a:prstGeom prst="rect">
            <a:avLst/>
          </a:prstGeom>
        </p:spPr>
      </p:pic>
      <p:sp>
        <p:nvSpPr>
          <p:cNvPr id="4" name="Slide Number Placeholder 3">
            <a:extLst>
              <a:ext uri="{FF2B5EF4-FFF2-40B4-BE49-F238E27FC236}">
                <a16:creationId xmlns:a16="http://schemas.microsoft.com/office/drawing/2014/main" id="{7A0881C0-C78D-0638-ABE6-D885A78E10C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991E600-26DB-4641-A952-01083BCEDC72}" type="slidenum">
              <a:rPr lang="en-US">
                <a:solidFill>
                  <a:srgbClr val="FFFFFF"/>
                </a:solidFill>
              </a:rPr>
              <a:pPr>
                <a:spcAft>
                  <a:spcPts val="600"/>
                </a:spcAft>
              </a:pPr>
              <a:t>14</a:t>
            </a:fld>
            <a:endParaRPr lang="en-US">
              <a:solidFill>
                <a:srgbClr val="FFFFFF"/>
              </a:solidFill>
            </a:endParaRPr>
          </a:p>
        </p:txBody>
      </p:sp>
      <p:pic>
        <p:nvPicPr>
          <p:cNvPr id="7" name="Picture 6" descr="A black and red text on a white background&#10;&#10;Description automatically generated">
            <a:extLst>
              <a:ext uri="{FF2B5EF4-FFF2-40B4-BE49-F238E27FC236}">
                <a16:creationId xmlns:a16="http://schemas.microsoft.com/office/drawing/2014/main" id="{D3AF347C-93B9-543F-2768-7E3897176EC7}"/>
              </a:ext>
            </a:extLst>
          </p:cNvPr>
          <p:cNvPicPr>
            <a:picLocks noChangeAspect="1"/>
          </p:cNvPicPr>
          <p:nvPr/>
        </p:nvPicPr>
        <p:blipFill>
          <a:blip r:embed="rId3"/>
          <a:stretch>
            <a:fillRect/>
          </a:stretch>
        </p:blipFill>
        <p:spPr>
          <a:xfrm>
            <a:off x="8356666" y="1600200"/>
            <a:ext cx="3581334" cy="1143000"/>
          </a:xfrm>
          <a:prstGeom prst="rect">
            <a:avLst/>
          </a:prstGeom>
        </p:spPr>
      </p:pic>
    </p:spTree>
    <p:extLst>
      <p:ext uri="{BB962C8B-B14F-4D97-AF65-F5344CB8AC3E}">
        <p14:creationId xmlns:p14="http://schemas.microsoft.com/office/powerpoint/2010/main" val="228403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white sheet with black text&#10;&#10;Description automatically generated">
            <a:extLst>
              <a:ext uri="{FF2B5EF4-FFF2-40B4-BE49-F238E27FC236}">
                <a16:creationId xmlns:a16="http://schemas.microsoft.com/office/drawing/2014/main" id="{BB2AD88C-9383-3DEF-1498-9C4BA10D1B9B}"/>
              </a:ext>
            </a:extLst>
          </p:cNvPr>
          <p:cNvPicPr>
            <a:picLocks noGrp="1" noChangeAspect="1"/>
          </p:cNvPicPr>
          <p:nvPr>
            <p:ph idx="1"/>
          </p:nvPr>
        </p:nvPicPr>
        <p:blipFill>
          <a:blip r:embed="rId3"/>
          <a:stretch>
            <a:fillRect/>
          </a:stretch>
        </p:blipFill>
        <p:spPr>
          <a:xfrm>
            <a:off x="386169" y="414338"/>
            <a:ext cx="11419662" cy="5824028"/>
          </a:xfrm>
          <a:prstGeom prst="rect">
            <a:avLst/>
          </a:prstGeom>
        </p:spPr>
      </p:pic>
      <p:sp>
        <p:nvSpPr>
          <p:cNvPr id="4" name="Slide Number Placeholder 3">
            <a:extLst>
              <a:ext uri="{FF2B5EF4-FFF2-40B4-BE49-F238E27FC236}">
                <a16:creationId xmlns:a16="http://schemas.microsoft.com/office/drawing/2014/main" id="{4B808BD1-017B-6DB9-8B56-0A7E6ED8170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991E600-26DB-4641-A952-01083BCEDC72}" type="slidenum">
              <a:rPr lang="en-US" smtClean="0">
                <a:solidFill>
                  <a:schemeClr val="tx1">
                    <a:tint val="75000"/>
                  </a:schemeClr>
                </a:solidFill>
              </a:rPr>
              <a:pPr>
                <a:spcAft>
                  <a:spcPts val="600"/>
                </a:spcAft>
              </a:pPr>
              <a:t>15</a:t>
            </a:fld>
            <a:endParaRPr lang="en-US">
              <a:solidFill>
                <a:schemeClr val="tx1">
                  <a:tint val="75000"/>
                </a:schemeClr>
              </a:solidFill>
            </a:endParaRPr>
          </a:p>
        </p:txBody>
      </p:sp>
    </p:spTree>
    <p:extLst>
      <p:ext uri="{BB962C8B-B14F-4D97-AF65-F5344CB8AC3E}">
        <p14:creationId xmlns:p14="http://schemas.microsoft.com/office/powerpoint/2010/main" val="3682182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32DA1B-199C-5FBB-48E4-DF232FEB93F0}"/>
              </a:ext>
            </a:extLst>
          </p:cNvPr>
          <p:cNvSpPr>
            <a:spLocks noGrp="1"/>
          </p:cNvSpPr>
          <p:nvPr>
            <p:ph type="sldNum" sz="quarter" idx="12"/>
          </p:nvPr>
        </p:nvSpPr>
        <p:spPr/>
        <p:txBody>
          <a:bodyPr/>
          <a:lstStyle/>
          <a:p>
            <a:fld id="{D991E600-26DB-4641-A952-01083BCEDC72}" type="slidenum">
              <a:rPr lang="en-US" smtClean="0"/>
              <a:t>16</a:t>
            </a:fld>
            <a:endParaRPr lang="en-US"/>
          </a:p>
        </p:txBody>
      </p:sp>
      <p:sp>
        <p:nvSpPr>
          <p:cNvPr id="6" name="TextBox 5">
            <a:extLst>
              <a:ext uri="{FF2B5EF4-FFF2-40B4-BE49-F238E27FC236}">
                <a16:creationId xmlns:a16="http://schemas.microsoft.com/office/drawing/2014/main" id="{1D376450-366D-4975-143D-A97F1AE8B66C}"/>
              </a:ext>
            </a:extLst>
          </p:cNvPr>
          <p:cNvSpPr txBox="1"/>
          <p:nvPr/>
        </p:nvSpPr>
        <p:spPr>
          <a:xfrm>
            <a:off x="459059" y="710884"/>
            <a:ext cx="11273882" cy="4638386"/>
          </a:xfrm>
          <a:prstGeom prst="rect">
            <a:avLst/>
          </a:prstGeom>
          <a:noFill/>
        </p:spPr>
        <p:txBody>
          <a:bodyPr wrap="square">
            <a:spAutoFit/>
          </a:bodyPr>
          <a:lstStyle/>
          <a:p>
            <a:pPr algn="l">
              <a:lnSpc>
                <a:spcPct val="150000"/>
              </a:lnSpc>
            </a:pPr>
            <a:r>
              <a:rPr lang="en-GB" sz="1100" b="0" i="0" u="none" strike="noStrike" dirty="0">
                <a:solidFill>
                  <a:srgbClr val="0D0D0D"/>
                </a:solidFill>
                <a:effectLst/>
                <a:latin typeface="Aptos" panose="020B0004020202020204" pitchFamily="34" charset="0"/>
              </a:rPr>
              <a:t>In the context of Support Vector Machines (SVMs), gradient descent algorithms are optimization methods used to find the parameters (weights and biases) that minimize the loss function. The loss function for SVMs is generally the hinge loss, sometimes regularized with an L2 penalty (squared weights) to prevent overfitting. Here's how different gradient descent methods apply to SVM training:</a:t>
            </a:r>
          </a:p>
          <a:p>
            <a:pPr algn="l">
              <a:lnSpc>
                <a:spcPct val="150000"/>
              </a:lnSpc>
              <a:buFont typeface="+mj-lt"/>
              <a:buAutoNum type="arabicPeriod"/>
            </a:pPr>
            <a:r>
              <a:rPr lang="en-GB" sz="1100" b="1" i="0" u="none" strike="noStrike" dirty="0">
                <a:solidFill>
                  <a:srgbClr val="0D0D0D"/>
                </a:solidFill>
                <a:effectLst/>
                <a:latin typeface="Aptos" panose="020B0004020202020204" pitchFamily="34" charset="0"/>
              </a:rPr>
              <a:t>Batch Gradient Descent</a:t>
            </a:r>
            <a:r>
              <a:rPr lang="en-GB" sz="1100" b="0" i="0" u="none" strike="noStrike" dirty="0">
                <a:solidFill>
                  <a:srgbClr val="0D0D0D"/>
                </a:solidFill>
                <a:effectLst/>
                <a:latin typeface="Aptos" panose="020B0004020202020204" pitchFamily="34" charset="0"/>
              </a:rPr>
              <a:t>:</a:t>
            </a:r>
          </a:p>
          <a:p>
            <a:pPr marL="742950" lvl="1" indent="-285750" algn="l">
              <a:lnSpc>
                <a:spcPct val="150000"/>
              </a:lnSpc>
              <a:buFont typeface="+mj-lt"/>
              <a:buAutoNum type="arabicPeriod"/>
            </a:pPr>
            <a:r>
              <a:rPr lang="en-GB" sz="1100" b="1" i="0" u="none" strike="noStrike" dirty="0">
                <a:solidFill>
                  <a:srgbClr val="0D0D0D"/>
                </a:solidFill>
                <a:effectLst/>
                <a:latin typeface="Aptos" panose="020B0004020202020204" pitchFamily="34" charset="0"/>
              </a:rPr>
              <a:t>Process</a:t>
            </a:r>
            <a:r>
              <a:rPr lang="en-GB" sz="1100" b="0" i="0" u="none" strike="noStrike" dirty="0">
                <a:solidFill>
                  <a:srgbClr val="0D0D0D"/>
                </a:solidFill>
                <a:effectLst/>
                <a:latin typeface="Aptos" panose="020B0004020202020204" pitchFamily="34" charset="0"/>
              </a:rPr>
              <a:t>: The gradient of the loss function is calculated using the entire training dataset. This is computationally intensive as it requires calculating the loss over all training examples to make a single update to the model parameters.</a:t>
            </a:r>
          </a:p>
          <a:p>
            <a:pPr marL="742950" lvl="1" indent="-285750" algn="l">
              <a:lnSpc>
                <a:spcPct val="150000"/>
              </a:lnSpc>
              <a:buFont typeface="+mj-lt"/>
              <a:buAutoNum type="arabicPeriod"/>
            </a:pPr>
            <a:r>
              <a:rPr lang="en-GB" sz="1100" b="1" i="0" u="none" strike="noStrike" dirty="0">
                <a:solidFill>
                  <a:srgbClr val="0D0D0D"/>
                </a:solidFill>
                <a:effectLst/>
                <a:latin typeface="Aptos" panose="020B0004020202020204" pitchFamily="34" charset="0"/>
              </a:rPr>
              <a:t>SVM Context</a:t>
            </a:r>
            <a:r>
              <a:rPr lang="en-GB" sz="1100" b="0" i="0" u="none" strike="noStrike" dirty="0">
                <a:solidFill>
                  <a:srgbClr val="0D0D0D"/>
                </a:solidFill>
                <a:effectLst/>
                <a:latin typeface="Aptos" panose="020B0004020202020204" pitchFamily="34" charset="0"/>
              </a:rPr>
              <a:t>: In SVM, this means that every weight update is performed after evaluating the error over the whole training dataset. This can lead to very stable convergence because it uses the true gradient direction, but it's not suitable for very large datasets due to the high computation cost per iteration.</a:t>
            </a:r>
          </a:p>
          <a:p>
            <a:pPr algn="l">
              <a:lnSpc>
                <a:spcPct val="150000"/>
              </a:lnSpc>
              <a:buFont typeface="+mj-lt"/>
              <a:buAutoNum type="arabicPeriod"/>
            </a:pPr>
            <a:r>
              <a:rPr lang="en-GB" sz="1100" b="1" i="0" u="none" strike="noStrike" dirty="0">
                <a:solidFill>
                  <a:srgbClr val="0D0D0D"/>
                </a:solidFill>
                <a:effectLst/>
                <a:latin typeface="Aptos" panose="020B0004020202020204" pitchFamily="34" charset="0"/>
              </a:rPr>
              <a:t>Stochastic Gradient Descent (SGD)</a:t>
            </a:r>
            <a:r>
              <a:rPr lang="en-GB" sz="1100" b="0" i="0" u="none" strike="noStrike" dirty="0">
                <a:solidFill>
                  <a:srgbClr val="0D0D0D"/>
                </a:solidFill>
                <a:effectLst/>
                <a:latin typeface="Aptos" panose="020B0004020202020204" pitchFamily="34" charset="0"/>
              </a:rPr>
              <a:t>:</a:t>
            </a:r>
          </a:p>
          <a:p>
            <a:pPr marL="742950" lvl="1" indent="-285750" algn="l">
              <a:lnSpc>
                <a:spcPct val="150000"/>
              </a:lnSpc>
              <a:buFont typeface="+mj-lt"/>
              <a:buAutoNum type="arabicPeriod"/>
            </a:pPr>
            <a:r>
              <a:rPr lang="en-GB" sz="1100" b="1" i="0" u="none" strike="noStrike" dirty="0">
                <a:solidFill>
                  <a:srgbClr val="0D0D0D"/>
                </a:solidFill>
                <a:effectLst/>
                <a:latin typeface="Aptos" panose="020B0004020202020204" pitchFamily="34" charset="0"/>
              </a:rPr>
              <a:t>Process</a:t>
            </a:r>
            <a:r>
              <a:rPr lang="en-GB" sz="1100" b="0" i="0" u="none" strike="noStrike" dirty="0">
                <a:solidFill>
                  <a:srgbClr val="0D0D0D"/>
                </a:solidFill>
                <a:effectLst/>
                <a:latin typeface="Aptos" panose="020B0004020202020204" pitchFamily="34" charset="0"/>
              </a:rPr>
              <a:t>: Unlike batch gradient descent, SGD updates the model parameters for each training example one by one. It can lead to quick convergence because it makes frequent updates, but these updates can be noisy and may cause the loss function to fluctuate rather than decrease monotonically.</a:t>
            </a:r>
          </a:p>
          <a:p>
            <a:pPr marL="742950" lvl="1" indent="-285750" algn="l">
              <a:lnSpc>
                <a:spcPct val="150000"/>
              </a:lnSpc>
              <a:buFont typeface="+mj-lt"/>
              <a:buAutoNum type="arabicPeriod"/>
            </a:pPr>
            <a:r>
              <a:rPr lang="en-GB" sz="1100" b="1" i="0" u="none" strike="noStrike" dirty="0">
                <a:solidFill>
                  <a:srgbClr val="0D0D0D"/>
                </a:solidFill>
                <a:effectLst/>
                <a:latin typeface="Aptos" panose="020B0004020202020204" pitchFamily="34" charset="0"/>
              </a:rPr>
              <a:t>SVM Context</a:t>
            </a:r>
            <a:r>
              <a:rPr lang="en-GB" sz="1100" b="0" i="0" u="none" strike="noStrike" dirty="0">
                <a:solidFill>
                  <a:srgbClr val="0D0D0D"/>
                </a:solidFill>
                <a:effectLst/>
                <a:latin typeface="Aptos" panose="020B0004020202020204" pitchFamily="34" charset="0"/>
              </a:rPr>
              <a:t>: For SVMs, SGD updates the weights and biases by considering one example at a time. This is often used in large-scale machine learning problems because it's much more memory-efficient and faster per iteration than batch gradient descent.</a:t>
            </a:r>
          </a:p>
          <a:p>
            <a:pPr algn="l">
              <a:lnSpc>
                <a:spcPct val="150000"/>
              </a:lnSpc>
              <a:buFont typeface="+mj-lt"/>
              <a:buAutoNum type="arabicPeriod"/>
            </a:pPr>
            <a:r>
              <a:rPr lang="en-GB" sz="1100" b="1" i="0" u="none" strike="noStrike" dirty="0">
                <a:solidFill>
                  <a:srgbClr val="0D0D0D"/>
                </a:solidFill>
                <a:effectLst/>
                <a:latin typeface="Aptos" panose="020B0004020202020204" pitchFamily="34" charset="0"/>
              </a:rPr>
              <a:t>Mini-batch Gradient Descent</a:t>
            </a:r>
            <a:r>
              <a:rPr lang="en-GB" sz="1100" b="0" i="0" u="none" strike="noStrike" dirty="0">
                <a:solidFill>
                  <a:srgbClr val="0D0D0D"/>
                </a:solidFill>
                <a:effectLst/>
                <a:latin typeface="Aptos" panose="020B0004020202020204" pitchFamily="34" charset="0"/>
              </a:rPr>
              <a:t>:</a:t>
            </a:r>
          </a:p>
          <a:p>
            <a:pPr marL="742950" lvl="1" indent="-285750" algn="l">
              <a:lnSpc>
                <a:spcPct val="150000"/>
              </a:lnSpc>
              <a:buFont typeface="+mj-lt"/>
              <a:buAutoNum type="arabicPeriod"/>
            </a:pPr>
            <a:r>
              <a:rPr lang="en-GB" sz="1100" b="1" i="0" u="none" strike="noStrike" dirty="0">
                <a:solidFill>
                  <a:srgbClr val="0D0D0D"/>
                </a:solidFill>
                <a:effectLst/>
                <a:latin typeface="Aptos" panose="020B0004020202020204" pitchFamily="34" charset="0"/>
              </a:rPr>
              <a:t>Process</a:t>
            </a:r>
            <a:r>
              <a:rPr lang="en-GB" sz="1100" b="0" i="0" u="none" strike="noStrike" dirty="0">
                <a:solidFill>
                  <a:srgbClr val="0D0D0D"/>
                </a:solidFill>
                <a:effectLst/>
                <a:latin typeface="Aptos" panose="020B0004020202020204" pitchFamily="34" charset="0"/>
              </a:rPr>
              <a:t>: This is a middle ground between batch gradient descent and SGD. Here, the model parameters are updated for every mini-batch of training examples. This allows for more stable convergence than SGD while still being more efficient than using the full dataset.</a:t>
            </a:r>
          </a:p>
          <a:p>
            <a:pPr marL="742950" lvl="1" indent="-285750" algn="l">
              <a:lnSpc>
                <a:spcPct val="150000"/>
              </a:lnSpc>
              <a:buFont typeface="+mj-lt"/>
              <a:buAutoNum type="arabicPeriod"/>
            </a:pPr>
            <a:r>
              <a:rPr lang="en-GB" sz="1100" b="1" i="0" u="none" strike="noStrike" dirty="0">
                <a:solidFill>
                  <a:srgbClr val="0D0D0D"/>
                </a:solidFill>
                <a:effectLst/>
                <a:latin typeface="Aptos" panose="020B0004020202020204" pitchFamily="34" charset="0"/>
              </a:rPr>
              <a:t>SVM Context</a:t>
            </a:r>
            <a:r>
              <a:rPr lang="en-GB" sz="1100" b="0" i="0" u="none" strike="noStrike" dirty="0">
                <a:solidFill>
                  <a:srgbClr val="0D0D0D"/>
                </a:solidFill>
                <a:effectLst/>
                <a:latin typeface="Aptos" panose="020B0004020202020204" pitchFamily="34" charset="0"/>
              </a:rPr>
              <a:t>: The SVM parameters are updated using a subset of the training data at a time. This is more efficient than batch gradient descent and often achieves similar stability in the convergence pattern with appropriately chosen mini-batch sizes.</a:t>
            </a:r>
          </a:p>
        </p:txBody>
      </p:sp>
    </p:spTree>
    <p:extLst>
      <p:ext uri="{BB962C8B-B14F-4D97-AF65-F5344CB8AC3E}">
        <p14:creationId xmlns:p14="http://schemas.microsoft.com/office/powerpoint/2010/main" val="3639553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FCD9-35F3-4944-AEEF-AAD754779173}"/>
              </a:ext>
            </a:extLst>
          </p:cNvPr>
          <p:cNvSpPr>
            <a:spLocks noGrp="1"/>
          </p:cNvSpPr>
          <p:nvPr>
            <p:ph type="title"/>
          </p:nvPr>
        </p:nvSpPr>
        <p:spPr/>
        <p:txBody>
          <a:bodyPr/>
          <a:lstStyle/>
          <a:p>
            <a:r>
              <a:rPr lang="en-US" dirty="0"/>
              <a:t>Cost Function of SVM</a:t>
            </a:r>
          </a:p>
        </p:txBody>
      </p:sp>
      <p:pic>
        <p:nvPicPr>
          <p:cNvPr id="6" name="Content Placeholder 5" descr="A math equation with black text&#10;&#10;Description automatically generated">
            <a:extLst>
              <a:ext uri="{FF2B5EF4-FFF2-40B4-BE49-F238E27FC236}">
                <a16:creationId xmlns:a16="http://schemas.microsoft.com/office/drawing/2014/main" id="{A705B663-B28F-40FF-D7DC-E24C257D2428}"/>
              </a:ext>
            </a:extLst>
          </p:cNvPr>
          <p:cNvPicPr>
            <a:picLocks noGrp="1" noChangeAspect="1"/>
          </p:cNvPicPr>
          <p:nvPr>
            <p:ph idx="1"/>
          </p:nvPr>
        </p:nvPicPr>
        <p:blipFill>
          <a:blip r:embed="rId2"/>
          <a:stretch>
            <a:fillRect/>
          </a:stretch>
        </p:blipFill>
        <p:spPr>
          <a:xfrm>
            <a:off x="838200" y="1338938"/>
            <a:ext cx="3746500" cy="914400"/>
          </a:xfrm>
        </p:spPr>
      </p:pic>
      <p:sp>
        <p:nvSpPr>
          <p:cNvPr id="4" name="Slide Number Placeholder 3">
            <a:extLst>
              <a:ext uri="{FF2B5EF4-FFF2-40B4-BE49-F238E27FC236}">
                <a16:creationId xmlns:a16="http://schemas.microsoft.com/office/drawing/2014/main" id="{BDAF7F6C-1376-00E2-E817-8800DDC25ECB}"/>
              </a:ext>
            </a:extLst>
          </p:cNvPr>
          <p:cNvSpPr>
            <a:spLocks noGrp="1"/>
          </p:cNvSpPr>
          <p:nvPr>
            <p:ph type="sldNum" sz="quarter" idx="12"/>
          </p:nvPr>
        </p:nvSpPr>
        <p:spPr/>
        <p:txBody>
          <a:bodyPr/>
          <a:lstStyle/>
          <a:p>
            <a:fld id="{D991E600-26DB-4641-A952-01083BCEDC72}" type="slidenum">
              <a:rPr lang="en-US" smtClean="0"/>
              <a:t>17</a:t>
            </a:fld>
            <a:endParaRPr lang="en-US"/>
          </a:p>
        </p:txBody>
      </p:sp>
      <p:pic>
        <p:nvPicPr>
          <p:cNvPr id="8" name="Picture 7" descr="A graph of a line and a line&#10;&#10;Description automatically generated">
            <a:extLst>
              <a:ext uri="{FF2B5EF4-FFF2-40B4-BE49-F238E27FC236}">
                <a16:creationId xmlns:a16="http://schemas.microsoft.com/office/drawing/2014/main" id="{6A05B292-9819-32FE-6398-D6A64DC5D9D3}"/>
              </a:ext>
            </a:extLst>
          </p:cNvPr>
          <p:cNvPicPr>
            <a:picLocks noChangeAspect="1"/>
          </p:cNvPicPr>
          <p:nvPr/>
        </p:nvPicPr>
        <p:blipFill>
          <a:blip r:embed="rId3"/>
          <a:stretch>
            <a:fillRect/>
          </a:stretch>
        </p:blipFill>
        <p:spPr>
          <a:xfrm>
            <a:off x="6196465" y="1616159"/>
            <a:ext cx="2603500" cy="3784600"/>
          </a:xfrm>
          <a:prstGeom prst="rect">
            <a:avLst/>
          </a:prstGeom>
        </p:spPr>
      </p:pic>
      <p:pic>
        <p:nvPicPr>
          <p:cNvPr id="10" name="Picture 9" descr="A close up of a symbol&#10;&#10;Description automatically generated with medium confidence">
            <a:extLst>
              <a:ext uri="{FF2B5EF4-FFF2-40B4-BE49-F238E27FC236}">
                <a16:creationId xmlns:a16="http://schemas.microsoft.com/office/drawing/2014/main" id="{199117B4-5082-5DB7-4D52-1BA6E3BDE942}"/>
              </a:ext>
            </a:extLst>
          </p:cNvPr>
          <p:cNvPicPr>
            <a:picLocks noChangeAspect="1"/>
          </p:cNvPicPr>
          <p:nvPr/>
        </p:nvPicPr>
        <p:blipFill>
          <a:blip r:embed="rId4"/>
          <a:stretch>
            <a:fillRect/>
          </a:stretch>
        </p:blipFill>
        <p:spPr>
          <a:xfrm>
            <a:off x="8610600" y="2253338"/>
            <a:ext cx="3251200" cy="520700"/>
          </a:xfrm>
          <a:prstGeom prst="rect">
            <a:avLst/>
          </a:prstGeom>
        </p:spPr>
      </p:pic>
      <p:pic>
        <p:nvPicPr>
          <p:cNvPr id="12" name="Picture 11" descr="A diagram of a football game&#10;&#10;Description automatically generated">
            <a:extLst>
              <a:ext uri="{FF2B5EF4-FFF2-40B4-BE49-F238E27FC236}">
                <a16:creationId xmlns:a16="http://schemas.microsoft.com/office/drawing/2014/main" id="{D67E5E33-B301-09D7-DA05-09133E35A80D}"/>
              </a:ext>
            </a:extLst>
          </p:cNvPr>
          <p:cNvPicPr>
            <a:picLocks noChangeAspect="1"/>
          </p:cNvPicPr>
          <p:nvPr/>
        </p:nvPicPr>
        <p:blipFill>
          <a:blip r:embed="rId5"/>
          <a:stretch>
            <a:fillRect/>
          </a:stretch>
        </p:blipFill>
        <p:spPr>
          <a:xfrm>
            <a:off x="8629650" y="3705746"/>
            <a:ext cx="3213100" cy="1930400"/>
          </a:xfrm>
          <a:prstGeom prst="rect">
            <a:avLst/>
          </a:prstGeom>
        </p:spPr>
      </p:pic>
      <p:sp>
        <p:nvSpPr>
          <p:cNvPr id="14" name="TextBox 13">
            <a:extLst>
              <a:ext uri="{FF2B5EF4-FFF2-40B4-BE49-F238E27FC236}">
                <a16:creationId xmlns:a16="http://schemas.microsoft.com/office/drawing/2014/main" id="{C32336BF-8EA8-1314-C132-4B9B60016D45}"/>
              </a:ext>
            </a:extLst>
          </p:cNvPr>
          <p:cNvSpPr txBox="1"/>
          <p:nvPr/>
        </p:nvSpPr>
        <p:spPr>
          <a:xfrm>
            <a:off x="97883" y="2253338"/>
            <a:ext cx="6098582" cy="3843040"/>
          </a:xfrm>
          <a:prstGeom prst="rect">
            <a:avLst/>
          </a:prstGeom>
          <a:noFill/>
        </p:spPr>
        <p:txBody>
          <a:bodyPr wrap="square">
            <a:spAutoFit/>
          </a:bodyPr>
          <a:lstStyle/>
          <a:p>
            <a:pPr marL="457200">
              <a:lnSpc>
                <a:spcPct val="107000"/>
              </a:lnSpc>
              <a:spcAft>
                <a:spcPts val="800"/>
              </a:spcAft>
            </a:pPr>
            <a:r>
              <a:rPr lang="en-GB" sz="1800" b="1" kern="100" dirty="0">
                <a:effectLst/>
                <a:latin typeface="Calibri" panose="020F0502020204030204" pitchFamily="34" charset="0"/>
                <a:ea typeface="Calibri" panose="020F0502020204030204" pitchFamily="34" charset="0"/>
                <a:cs typeface="Calibri" panose="020F0502020204030204" pitchFamily="34" charset="0"/>
              </a:rPr>
              <a:t>In SVMs with the RBF kernel:</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itchFamily="2" charset="2"/>
              <a:buChar char=""/>
            </a:pPr>
            <a:r>
              <a:rPr lang="en-GB" sz="1800" b="1" i="1" kern="100" dirty="0">
                <a:effectLst/>
                <a:latin typeface="Calibri" panose="020F0502020204030204" pitchFamily="34" charset="0"/>
                <a:ea typeface="Calibri" panose="020F0502020204030204" pitchFamily="34" charset="0"/>
                <a:cs typeface="Calibri" panose="020F0502020204030204" pitchFamily="34" charset="0"/>
              </a:rPr>
              <a:t>C</a:t>
            </a:r>
            <a:r>
              <a:rPr lang="en-GB" sz="1800" kern="100" dirty="0">
                <a:effectLst/>
                <a:latin typeface="Calibri" panose="020F0502020204030204" pitchFamily="34" charset="0"/>
                <a:ea typeface="Calibri" panose="020F0502020204030204" pitchFamily="34" charset="0"/>
                <a:cs typeface="Calibri" panose="020F0502020204030204" pitchFamily="34" charset="0"/>
              </a:rPr>
              <a:t>: Controls the trade-off between achieving a smooth decision boundary and classifying training points correctly. Lower values lead to a softer margin, allowing more misclassifications but potentially improving generalization. Higher values impose a harder margin, aiming to classify all training points correctly but risking overfitting.</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itchFamily="2" charset="2"/>
              <a:buChar char=""/>
              <a:tabLst>
                <a:tab pos="457200" algn="l"/>
              </a:tabLst>
            </a:pPr>
            <a:r>
              <a:rPr lang="en-GB" sz="1800" b="1" i="1" kern="100" dirty="0">
                <a:effectLst/>
                <a:latin typeface="Calibri" panose="020F0502020204030204" pitchFamily="34" charset="0"/>
                <a:ea typeface="Calibri" panose="020F0502020204030204" pitchFamily="34" charset="0"/>
                <a:cs typeface="Calibri" panose="020F0502020204030204" pitchFamily="34" charset="0"/>
              </a:rPr>
              <a:t>Gamma </a:t>
            </a:r>
            <a:r>
              <a:rPr lang="en-GB" sz="1800" b="1" i="1" kern="100" dirty="0" err="1">
                <a:effectLst/>
                <a:latin typeface="Calibri" panose="020F0502020204030204" pitchFamily="34" charset="0"/>
                <a:ea typeface="Calibri" panose="020F0502020204030204" pitchFamily="34" charset="0"/>
                <a:cs typeface="Calibri" panose="020F0502020204030204" pitchFamily="34" charset="0"/>
              </a:rPr>
              <a:t>γ</a:t>
            </a:r>
            <a:r>
              <a:rPr lang="en-GB" sz="1800" kern="100" dirty="0">
                <a:effectLst/>
                <a:latin typeface="Calibri" panose="020F0502020204030204" pitchFamily="34" charset="0"/>
                <a:ea typeface="Calibri" panose="020F0502020204030204" pitchFamily="34" charset="0"/>
                <a:cs typeface="Calibri" panose="020F0502020204030204" pitchFamily="34" charset="0"/>
              </a:rPr>
              <a:t>: Determines the influence of a single training example on the decision boundary. Small values result in a smoother boundary, while larger values make it more irregular, potentially leading to overfitting, especially with noisy or non-representative datasets.</a:t>
            </a:r>
            <a:endParaRPr lang="en-US" dirty="0"/>
          </a:p>
        </p:txBody>
      </p:sp>
    </p:spTree>
    <p:extLst>
      <p:ext uri="{BB962C8B-B14F-4D97-AF65-F5344CB8AC3E}">
        <p14:creationId xmlns:p14="http://schemas.microsoft.com/office/powerpoint/2010/main" val="63125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DC60F523-7160-3422-B276-0B5B203A85C8}"/>
              </a:ext>
            </a:extLst>
          </p:cNvPr>
          <p:cNvPicPr>
            <a:picLocks noGrp="1" noChangeAspect="1"/>
          </p:cNvPicPr>
          <p:nvPr>
            <p:ph idx="1"/>
          </p:nvPr>
        </p:nvPicPr>
        <p:blipFill rotWithShape="1">
          <a:blip r:embed="rId3"/>
          <a:srcRect l="1902" r="746" b="-1"/>
          <a:stretch/>
        </p:blipFill>
        <p:spPr>
          <a:xfrm>
            <a:off x="-1504" y="864882"/>
            <a:ext cx="12191980" cy="6856718"/>
          </a:xfrm>
          <a:prstGeom prst="rect">
            <a:avLst/>
          </a:prstGeom>
        </p:spPr>
      </p:pic>
      <p:sp>
        <p:nvSpPr>
          <p:cNvPr id="4" name="Slide Number Placeholder 3">
            <a:extLst>
              <a:ext uri="{FF2B5EF4-FFF2-40B4-BE49-F238E27FC236}">
                <a16:creationId xmlns:a16="http://schemas.microsoft.com/office/drawing/2014/main" id="{0FBB63AD-098E-1263-627D-B2F47B5A4F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991E600-26DB-4641-A952-01083BCEDC72}" type="slidenum">
              <a:rPr lang="en-US">
                <a:solidFill>
                  <a:srgbClr val="FFFFFF"/>
                </a:solidFill>
              </a:rPr>
              <a:pPr>
                <a:spcAft>
                  <a:spcPts val="600"/>
                </a:spcAft>
              </a:pPr>
              <a:t>18</a:t>
            </a:fld>
            <a:endParaRPr lang="en-US">
              <a:solidFill>
                <a:srgbClr val="FFFFFF"/>
              </a:solidFill>
            </a:endParaRPr>
          </a:p>
        </p:txBody>
      </p:sp>
      <p:sp>
        <p:nvSpPr>
          <p:cNvPr id="7" name="TextBox 6">
            <a:extLst>
              <a:ext uri="{FF2B5EF4-FFF2-40B4-BE49-F238E27FC236}">
                <a16:creationId xmlns:a16="http://schemas.microsoft.com/office/drawing/2014/main" id="{B6EF4BB7-0FE8-C542-1967-85A4A68CBEDF}"/>
              </a:ext>
            </a:extLst>
          </p:cNvPr>
          <p:cNvSpPr txBox="1"/>
          <p:nvPr/>
        </p:nvSpPr>
        <p:spPr>
          <a:xfrm>
            <a:off x="2725609" y="495550"/>
            <a:ext cx="7012048" cy="369332"/>
          </a:xfrm>
          <a:prstGeom prst="rect">
            <a:avLst/>
          </a:prstGeom>
          <a:noFill/>
        </p:spPr>
        <p:txBody>
          <a:bodyPr wrap="none" rtlCol="0">
            <a:spAutoFit/>
          </a:bodyPr>
          <a:lstStyle/>
          <a:p>
            <a:r>
              <a:rPr lang="en-US" b="1" dirty="0" err="1">
                <a:solidFill>
                  <a:srgbClr val="FF0000"/>
                </a:solidFill>
              </a:rPr>
              <a:t>Regularisation</a:t>
            </a:r>
            <a:r>
              <a:rPr lang="en-US" b="1" dirty="0">
                <a:solidFill>
                  <a:srgbClr val="FF0000"/>
                </a:solidFill>
              </a:rPr>
              <a:t> Parameter –low </a:t>
            </a:r>
            <a:r>
              <a:rPr lang="en-US" b="1" dirty="0" err="1">
                <a:solidFill>
                  <a:srgbClr val="FF0000"/>
                </a:solidFill>
              </a:rPr>
              <a:t>lamda</a:t>
            </a:r>
            <a:r>
              <a:rPr lang="en-US" b="1" dirty="0">
                <a:solidFill>
                  <a:srgbClr val="FF0000"/>
                </a:solidFill>
              </a:rPr>
              <a:t> – low margin and vice versa  </a:t>
            </a:r>
          </a:p>
        </p:txBody>
      </p:sp>
    </p:spTree>
    <p:extLst>
      <p:ext uri="{BB962C8B-B14F-4D97-AF65-F5344CB8AC3E}">
        <p14:creationId xmlns:p14="http://schemas.microsoft.com/office/powerpoint/2010/main" val="283556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FFEB5615-4477-1D01-4E63-C984FF2F6191}"/>
              </a:ext>
            </a:extLst>
          </p:cNvPr>
          <p:cNvSpPr/>
          <p:nvPr/>
        </p:nvSpPr>
        <p:spPr>
          <a:xfrm>
            <a:off x="8489576" y="1327330"/>
            <a:ext cx="3076469" cy="15216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1EC9F6-24B5-A3B9-D265-3E2A4C4347FB}"/>
              </a:ext>
            </a:extLst>
          </p:cNvPr>
          <p:cNvSpPr/>
          <p:nvPr/>
        </p:nvSpPr>
        <p:spPr>
          <a:xfrm>
            <a:off x="0" y="0"/>
            <a:ext cx="12192000" cy="688722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7" name="TextBox 6">
            <a:extLst>
              <a:ext uri="{FF2B5EF4-FFF2-40B4-BE49-F238E27FC236}">
                <a16:creationId xmlns:a16="http://schemas.microsoft.com/office/drawing/2014/main" id="{458B89DF-B366-019A-FE28-0A38446992CD}"/>
              </a:ext>
            </a:extLst>
          </p:cNvPr>
          <p:cNvSpPr txBox="1"/>
          <p:nvPr/>
        </p:nvSpPr>
        <p:spPr>
          <a:xfrm>
            <a:off x="2224165" y="92685"/>
            <a:ext cx="10297391" cy="646331"/>
          </a:xfrm>
          <a:prstGeom prst="rect">
            <a:avLst/>
          </a:prstGeom>
          <a:noFill/>
        </p:spPr>
        <p:txBody>
          <a:bodyPr wrap="square" rtlCol="0">
            <a:spAutoFit/>
          </a:bodyPr>
          <a:lstStyle/>
          <a:p>
            <a:r>
              <a:rPr lang="en-US" sz="3600" b="1" dirty="0">
                <a:solidFill>
                  <a:schemeClr val="bg1"/>
                </a:solidFill>
              </a:rPr>
              <a:t>Project Objectives and Design Process</a:t>
            </a:r>
          </a:p>
        </p:txBody>
      </p:sp>
      <p:sp>
        <p:nvSpPr>
          <p:cNvPr id="58" name="Freeform: Shape 66">
            <a:extLst>
              <a:ext uri="{FF2B5EF4-FFF2-40B4-BE49-F238E27FC236}">
                <a16:creationId xmlns:a16="http://schemas.microsoft.com/office/drawing/2014/main" id="{1D259D8D-39A9-9C0A-BBE8-39CD978A594F}"/>
              </a:ext>
            </a:extLst>
          </p:cNvPr>
          <p:cNvSpPr/>
          <p:nvPr/>
        </p:nvSpPr>
        <p:spPr>
          <a:xfrm>
            <a:off x="5289286" y="1204475"/>
            <a:ext cx="2894839" cy="2443174"/>
          </a:xfrm>
          <a:custGeom>
            <a:avLst/>
            <a:gdLst>
              <a:gd name="connsiteX0" fmla="*/ 1784237 w 2894839"/>
              <a:gd name="connsiteY0" fmla="*/ 0 h 2443174"/>
              <a:gd name="connsiteX1" fmla="*/ 1979160 w 2894839"/>
              <a:gd name="connsiteY1" fmla="*/ 52140 h 2443174"/>
              <a:gd name="connsiteX2" fmla="*/ 2699357 w 2894839"/>
              <a:gd name="connsiteY2" fmla="*/ 467883 h 2443174"/>
              <a:gd name="connsiteX3" fmla="*/ 2894839 w 2894839"/>
              <a:gd name="connsiteY3" fmla="*/ 806075 h 2443174"/>
              <a:gd name="connsiteX4" fmla="*/ 2894839 w 2894839"/>
              <a:gd name="connsiteY4" fmla="*/ 1637674 h 2443174"/>
              <a:gd name="connsiteX5" fmla="*/ 2700034 w 2894839"/>
              <a:gd name="connsiteY5" fmla="*/ 1975292 h 2443174"/>
              <a:gd name="connsiteX6" fmla="*/ 2544161 w 2894839"/>
              <a:gd name="connsiteY6" fmla="*/ 2065272 h 2443174"/>
              <a:gd name="connsiteX7" fmla="*/ 2465321 w 2894839"/>
              <a:gd name="connsiteY7" fmla="*/ 2062671 h 2443174"/>
              <a:gd name="connsiteX8" fmla="*/ 2336682 w 2894839"/>
              <a:gd name="connsiteY8" fmla="*/ 1970256 h 2443174"/>
              <a:gd name="connsiteX9" fmla="*/ 2312223 w 2894839"/>
              <a:gd name="connsiteY9" fmla="*/ 1843078 h 2443174"/>
              <a:gd name="connsiteX10" fmla="*/ 2319006 w 2894839"/>
              <a:gd name="connsiteY10" fmla="*/ 1811416 h 2443174"/>
              <a:gd name="connsiteX11" fmla="*/ 2317773 w 2894839"/>
              <a:gd name="connsiteY11" fmla="*/ 1748750 h 2443174"/>
              <a:gd name="connsiteX12" fmla="*/ 2294239 w 2894839"/>
              <a:gd name="connsiteY12" fmla="*/ 1683578 h 2443174"/>
              <a:gd name="connsiteX13" fmla="*/ 1972783 w 2894839"/>
              <a:gd name="connsiteY13" fmla="*/ 1644396 h 2443174"/>
              <a:gd name="connsiteX14" fmla="*/ 1918419 w 2894839"/>
              <a:gd name="connsiteY14" fmla="*/ 1810492 h 2443174"/>
              <a:gd name="connsiteX15" fmla="*/ 1988609 w 2894839"/>
              <a:gd name="connsiteY15" fmla="*/ 1938593 h 2443174"/>
              <a:gd name="connsiteX16" fmla="*/ 2043179 w 2894839"/>
              <a:gd name="connsiteY16" fmla="*/ 1971443 h 2443174"/>
              <a:gd name="connsiteX17" fmla="*/ 2071748 w 2894839"/>
              <a:gd name="connsiteY17" fmla="*/ 1980810 h 2443174"/>
              <a:gd name="connsiteX18" fmla="*/ 2170096 w 2894839"/>
              <a:gd name="connsiteY18" fmla="*/ 2065507 h 2443174"/>
              <a:gd name="connsiteX19" fmla="*/ 2185023 w 2894839"/>
              <a:gd name="connsiteY19" fmla="*/ 2223127 h 2443174"/>
              <a:gd name="connsiteX20" fmla="*/ 2147581 w 2894839"/>
              <a:gd name="connsiteY20" fmla="*/ 2294203 h 2443174"/>
              <a:gd name="connsiteX21" fmla="*/ 1979837 w 2894839"/>
              <a:gd name="connsiteY21" fmla="*/ 2391035 h 2443174"/>
              <a:gd name="connsiteX22" fmla="*/ 1590091 w 2894839"/>
              <a:gd name="connsiteY22" fmla="*/ 2391035 h 2443174"/>
              <a:gd name="connsiteX23" fmla="*/ 869894 w 2894839"/>
              <a:gd name="connsiteY23" fmla="*/ 1975292 h 2443174"/>
              <a:gd name="connsiteX24" fmla="*/ 675089 w 2894839"/>
              <a:gd name="connsiteY24" fmla="*/ 1637674 h 2443174"/>
              <a:gd name="connsiteX25" fmla="*/ 675089 w 2894839"/>
              <a:gd name="connsiteY25" fmla="*/ 1534312 h 2443174"/>
              <a:gd name="connsiteX26" fmla="*/ 471214 w 2894839"/>
              <a:gd name="connsiteY26" fmla="*/ 1317722 h 2443174"/>
              <a:gd name="connsiteX27" fmla="*/ 348699 w 2894839"/>
              <a:gd name="connsiteY27" fmla="*/ 1360627 h 2443174"/>
              <a:gd name="connsiteX28" fmla="*/ 326362 w 2894839"/>
              <a:gd name="connsiteY28" fmla="*/ 1380818 h 2443174"/>
              <a:gd name="connsiteX29" fmla="*/ 270452 w 2894839"/>
              <a:gd name="connsiteY29" fmla="*/ 1411448 h 2443174"/>
              <a:gd name="connsiteX30" fmla="*/ 124382 w 2894839"/>
              <a:gd name="connsiteY30" fmla="*/ 1408121 h 2443174"/>
              <a:gd name="connsiteX31" fmla="*/ 7689 w 2894839"/>
              <a:gd name="connsiteY31" fmla="*/ 1278029 h 2443174"/>
              <a:gd name="connsiteX32" fmla="*/ 202223 w 2894839"/>
              <a:gd name="connsiteY32" fmla="*/ 1019338 h 2443174"/>
              <a:gd name="connsiteX33" fmla="*/ 270452 w 2894839"/>
              <a:gd name="connsiteY33" fmla="*/ 1031383 h 2443174"/>
              <a:gd name="connsiteX34" fmla="*/ 325415 w 2894839"/>
              <a:gd name="connsiteY34" fmla="*/ 1061440 h 2443174"/>
              <a:gd name="connsiteX35" fmla="*/ 349241 w 2894839"/>
              <a:gd name="connsiteY35" fmla="*/ 1083236 h 2443174"/>
              <a:gd name="connsiteX36" fmla="*/ 471485 w 2894839"/>
              <a:gd name="connsiteY36" fmla="*/ 1125453 h 2443174"/>
              <a:gd name="connsiteX37" fmla="*/ 674412 w 2894839"/>
              <a:gd name="connsiteY37" fmla="*/ 908863 h 2443174"/>
              <a:gd name="connsiteX38" fmla="*/ 674412 w 2894839"/>
              <a:gd name="connsiteY38" fmla="*/ 805501 h 2443174"/>
              <a:gd name="connsiteX39" fmla="*/ 869353 w 2894839"/>
              <a:gd name="connsiteY39" fmla="*/ 467883 h 2443174"/>
              <a:gd name="connsiteX40" fmla="*/ 1589414 w 2894839"/>
              <a:gd name="connsiteY40" fmla="*/ 52140 h 2443174"/>
              <a:gd name="connsiteX41" fmla="*/ 1784237 w 2894839"/>
              <a:gd name="connsiteY41" fmla="*/ 0 h 244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94839" h="2443174">
                <a:moveTo>
                  <a:pt x="1784237" y="0"/>
                </a:moveTo>
                <a:cubicBezTo>
                  <a:pt x="1851535" y="0"/>
                  <a:pt x="1918851" y="17380"/>
                  <a:pt x="1979160" y="52140"/>
                </a:cubicBezTo>
                <a:lnTo>
                  <a:pt x="2699357" y="467883"/>
                </a:lnTo>
                <a:cubicBezTo>
                  <a:pt x="2819706" y="537402"/>
                  <a:pt x="2894162" y="666232"/>
                  <a:pt x="2894839" y="806075"/>
                </a:cubicBezTo>
                <a:lnTo>
                  <a:pt x="2894839" y="1637674"/>
                </a:lnTo>
                <a:cubicBezTo>
                  <a:pt x="2894839" y="1776943"/>
                  <a:pt x="2820653" y="1905773"/>
                  <a:pt x="2700034" y="1975292"/>
                </a:cubicBezTo>
                <a:lnTo>
                  <a:pt x="2544161" y="2065272"/>
                </a:lnTo>
                <a:lnTo>
                  <a:pt x="2465321" y="2062671"/>
                </a:lnTo>
                <a:cubicBezTo>
                  <a:pt x="2412575" y="2051028"/>
                  <a:pt x="2365097" y="2019861"/>
                  <a:pt x="2336682" y="1970256"/>
                </a:cubicBezTo>
                <a:cubicBezTo>
                  <a:pt x="2313765" y="1930150"/>
                  <a:pt x="2306263" y="1885559"/>
                  <a:pt x="2312223" y="1843078"/>
                </a:cubicBezTo>
                <a:cubicBezTo>
                  <a:pt x="2315306" y="1832788"/>
                  <a:pt x="2317464" y="1822234"/>
                  <a:pt x="2319006" y="1811416"/>
                </a:cubicBezTo>
                <a:cubicBezTo>
                  <a:pt x="2321780" y="1790835"/>
                  <a:pt x="2321472" y="1769727"/>
                  <a:pt x="2317773" y="1748750"/>
                </a:cubicBezTo>
                <a:cubicBezTo>
                  <a:pt x="2313765" y="1726323"/>
                  <a:pt x="2305954" y="1704291"/>
                  <a:pt x="2294239" y="1683578"/>
                </a:cubicBezTo>
                <a:cubicBezTo>
                  <a:pt x="2229393" y="1570912"/>
                  <a:pt x="2072056" y="1544527"/>
                  <a:pt x="1972783" y="1644396"/>
                </a:cubicBezTo>
                <a:cubicBezTo>
                  <a:pt x="1929929" y="1687536"/>
                  <a:pt x="1910095" y="1750597"/>
                  <a:pt x="1918419" y="1810492"/>
                </a:cubicBezTo>
                <a:cubicBezTo>
                  <a:pt x="1926538" y="1866561"/>
                  <a:pt x="1953257" y="1908778"/>
                  <a:pt x="1988609" y="1938593"/>
                </a:cubicBezTo>
                <a:cubicBezTo>
                  <a:pt x="2005052" y="1952578"/>
                  <a:pt x="2023344" y="1963660"/>
                  <a:pt x="2043179" y="1971443"/>
                </a:cubicBezTo>
                <a:cubicBezTo>
                  <a:pt x="2052530" y="1975137"/>
                  <a:pt x="2062088" y="1978304"/>
                  <a:pt x="2071748" y="1980810"/>
                </a:cubicBezTo>
                <a:cubicBezTo>
                  <a:pt x="2111416" y="1996905"/>
                  <a:pt x="2146871" y="2025797"/>
                  <a:pt x="2170096" y="2065507"/>
                </a:cubicBezTo>
                <a:cubicBezTo>
                  <a:pt x="2198511" y="2113925"/>
                  <a:pt x="2201389" y="2171082"/>
                  <a:pt x="2185023" y="2223127"/>
                </a:cubicBezTo>
                <a:lnTo>
                  <a:pt x="2147581" y="2294203"/>
                </a:lnTo>
                <a:lnTo>
                  <a:pt x="1979837" y="2391035"/>
                </a:lnTo>
                <a:cubicBezTo>
                  <a:pt x="1859488" y="2460554"/>
                  <a:pt x="1710846" y="2460554"/>
                  <a:pt x="1590091" y="2391035"/>
                </a:cubicBezTo>
                <a:lnTo>
                  <a:pt x="869894" y="1975292"/>
                </a:lnTo>
                <a:cubicBezTo>
                  <a:pt x="749275" y="1905428"/>
                  <a:pt x="675089" y="1776943"/>
                  <a:pt x="675089" y="1637674"/>
                </a:cubicBezTo>
                <a:lnTo>
                  <a:pt x="675089" y="1534312"/>
                </a:lnTo>
                <a:cubicBezTo>
                  <a:pt x="675089" y="1422002"/>
                  <a:pt x="583575" y="1316804"/>
                  <a:pt x="471214" y="1317722"/>
                </a:cubicBezTo>
                <a:cubicBezTo>
                  <a:pt x="425051" y="1318066"/>
                  <a:pt x="382543" y="1334242"/>
                  <a:pt x="348699" y="1360627"/>
                </a:cubicBezTo>
                <a:cubicBezTo>
                  <a:pt x="341524" y="1367740"/>
                  <a:pt x="334079" y="1374508"/>
                  <a:pt x="326362" y="1380818"/>
                </a:cubicBezTo>
                <a:cubicBezTo>
                  <a:pt x="309576" y="1393781"/>
                  <a:pt x="290623" y="1403991"/>
                  <a:pt x="270452" y="1411448"/>
                </a:cubicBezTo>
                <a:cubicBezTo>
                  <a:pt x="226997" y="1427050"/>
                  <a:pt x="176772" y="1429115"/>
                  <a:pt x="124382" y="1408121"/>
                </a:cubicBezTo>
                <a:cubicBezTo>
                  <a:pt x="68201" y="1385407"/>
                  <a:pt x="23528" y="1336651"/>
                  <a:pt x="7689" y="1278029"/>
                </a:cubicBezTo>
                <a:cubicBezTo>
                  <a:pt x="-29269" y="1142202"/>
                  <a:pt x="72127" y="1019338"/>
                  <a:pt x="202223" y="1019338"/>
                </a:cubicBezTo>
                <a:cubicBezTo>
                  <a:pt x="226049" y="1019338"/>
                  <a:pt x="249063" y="1023582"/>
                  <a:pt x="270452" y="1031383"/>
                </a:cubicBezTo>
                <a:cubicBezTo>
                  <a:pt x="290352" y="1038496"/>
                  <a:pt x="308899" y="1048706"/>
                  <a:pt x="325415" y="1061440"/>
                </a:cubicBezTo>
                <a:cubicBezTo>
                  <a:pt x="333808" y="1067979"/>
                  <a:pt x="341795" y="1075435"/>
                  <a:pt x="349241" y="1083236"/>
                </a:cubicBezTo>
                <a:cubicBezTo>
                  <a:pt x="383085" y="1109277"/>
                  <a:pt x="425322" y="1125109"/>
                  <a:pt x="471485" y="1125453"/>
                </a:cubicBezTo>
                <a:cubicBezTo>
                  <a:pt x="585741" y="1125682"/>
                  <a:pt x="674412" y="1023353"/>
                  <a:pt x="674412" y="908863"/>
                </a:cubicBezTo>
                <a:lnTo>
                  <a:pt x="674412" y="805501"/>
                </a:lnTo>
                <a:cubicBezTo>
                  <a:pt x="674412" y="666232"/>
                  <a:pt x="748598" y="537402"/>
                  <a:pt x="869353" y="467883"/>
                </a:cubicBezTo>
                <a:lnTo>
                  <a:pt x="1589414" y="52140"/>
                </a:lnTo>
                <a:cubicBezTo>
                  <a:pt x="1649657" y="17380"/>
                  <a:pt x="1716938" y="0"/>
                  <a:pt x="1784237" y="0"/>
                </a:cubicBezTo>
                <a:close/>
              </a:path>
            </a:pathLst>
          </a:custGeom>
          <a:solidFill>
            <a:srgbClr val="F3774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1050">
              <a:solidFill>
                <a:prstClr val="white"/>
              </a:solidFill>
            </a:endParaRPr>
          </a:p>
        </p:txBody>
      </p:sp>
      <p:sp>
        <p:nvSpPr>
          <p:cNvPr id="59" name="Rectangle 58">
            <a:extLst>
              <a:ext uri="{FF2B5EF4-FFF2-40B4-BE49-F238E27FC236}">
                <a16:creationId xmlns:a16="http://schemas.microsoft.com/office/drawing/2014/main" id="{392ED20E-7C43-B6B9-F974-3BE43C557702}"/>
              </a:ext>
            </a:extLst>
          </p:cNvPr>
          <p:cNvSpPr/>
          <p:nvPr/>
        </p:nvSpPr>
        <p:spPr>
          <a:xfrm>
            <a:off x="6034601" y="1531277"/>
            <a:ext cx="2065343" cy="646331"/>
          </a:xfrm>
          <a:prstGeom prst="rect">
            <a:avLst/>
          </a:prstGeom>
        </p:spPr>
        <p:txBody>
          <a:bodyPr wrap="square" anchor="ctr">
            <a:spAutoFit/>
          </a:bodyPr>
          <a:lstStyle/>
          <a:p>
            <a:pPr lvl="0" algn="ctr"/>
            <a:r>
              <a:rPr lang="en-US" sz="3600" b="1" dirty="0">
                <a:solidFill>
                  <a:prstClr val="white"/>
                </a:solidFill>
                <a:effectLst>
                  <a:outerShdw blurRad="38100" dist="38100" dir="2700000" algn="tl">
                    <a:srgbClr val="000000">
                      <a:alpha val="43137"/>
                    </a:srgbClr>
                  </a:outerShdw>
                </a:effectLst>
              </a:rPr>
              <a:t>Step 2</a:t>
            </a:r>
          </a:p>
        </p:txBody>
      </p:sp>
      <p:sp>
        <p:nvSpPr>
          <p:cNvPr id="60" name="Shape">
            <a:extLst>
              <a:ext uri="{FF2B5EF4-FFF2-40B4-BE49-F238E27FC236}">
                <a16:creationId xmlns:a16="http://schemas.microsoft.com/office/drawing/2014/main" id="{049E55BB-5ADE-7794-249A-B59465B77B2A}"/>
              </a:ext>
            </a:extLst>
          </p:cNvPr>
          <p:cNvSpPr/>
          <p:nvPr/>
        </p:nvSpPr>
        <p:spPr>
          <a:xfrm>
            <a:off x="7084490" y="2786899"/>
            <a:ext cx="2219772" cy="2794349"/>
          </a:xfrm>
          <a:custGeom>
            <a:avLst/>
            <a:gdLst/>
            <a:ahLst/>
            <a:cxnLst>
              <a:cxn ang="0">
                <a:pos x="wd2" y="hd2"/>
              </a:cxn>
              <a:cxn ang="5400000">
                <a:pos x="wd2" y="hd2"/>
              </a:cxn>
              <a:cxn ang="10800000">
                <a:pos x="wd2" y="hd2"/>
              </a:cxn>
              <a:cxn ang="16200000">
                <a:pos x="wd2" y="hd2"/>
              </a:cxn>
            </a:cxnLst>
            <a:rect l="0" t="0" r="r" b="b"/>
            <a:pathLst>
              <a:path w="21600" h="21181" extrusionOk="0">
                <a:moveTo>
                  <a:pt x="21597" y="15080"/>
                </a:moveTo>
                <a:lnTo>
                  <a:pt x="21600" y="8777"/>
                </a:lnTo>
                <a:cubicBezTo>
                  <a:pt x="21600" y="7721"/>
                  <a:pt x="20878" y="6745"/>
                  <a:pt x="19704" y="6218"/>
                </a:cubicBezTo>
                <a:lnTo>
                  <a:pt x="12699" y="3064"/>
                </a:lnTo>
                <a:cubicBezTo>
                  <a:pt x="11525" y="2535"/>
                  <a:pt x="10081" y="2535"/>
                  <a:pt x="8907" y="3062"/>
                </a:cubicBezTo>
                <a:lnTo>
                  <a:pt x="8037" y="3453"/>
                </a:lnTo>
                <a:cubicBezTo>
                  <a:pt x="7074" y="3885"/>
                  <a:pt x="5779" y="3692"/>
                  <a:pt x="5226" y="2940"/>
                </a:cubicBezTo>
                <a:cubicBezTo>
                  <a:pt x="5003" y="2636"/>
                  <a:pt x="4930" y="2298"/>
                  <a:pt x="4988" y="1976"/>
                </a:cubicBezTo>
                <a:cubicBezTo>
                  <a:pt x="5018" y="1898"/>
                  <a:pt x="5039" y="1818"/>
                  <a:pt x="5054" y="1736"/>
                </a:cubicBezTo>
                <a:cubicBezTo>
                  <a:pt x="5081" y="1580"/>
                  <a:pt x="5078" y="1420"/>
                  <a:pt x="5042" y="1261"/>
                </a:cubicBezTo>
                <a:cubicBezTo>
                  <a:pt x="5003" y="1091"/>
                  <a:pt x="4927" y="924"/>
                  <a:pt x="4813" y="767"/>
                </a:cubicBezTo>
                <a:cubicBezTo>
                  <a:pt x="4182" y="-87"/>
                  <a:pt x="2651" y="-287"/>
                  <a:pt x="1685" y="470"/>
                </a:cubicBezTo>
                <a:cubicBezTo>
                  <a:pt x="1268" y="797"/>
                  <a:pt x="1075" y="1275"/>
                  <a:pt x="1156" y="1729"/>
                </a:cubicBezTo>
                <a:cubicBezTo>
                  <a:pt x="1235" y="2154"/>
                  <a:pt x="1495" y="2474"/>
                  <a:pt x="1839" y="2700"/>
                </a:cubicBezTo>
                <a:cubicBezTo>
                  <a:pt x="1999" y="2806"/>
                  <a:pt x="2177" y="2890"/>
                  <a:pt x="2370" y="2949"/>
                </a:cubicBezTo>
                <a:cubicBezTo>
                  <a:pt x="2461" y="2977"/>
                  <a:pt x="2554" y="3001"/>
                  <a:pt x="2648" y="3020"/>
                </a:cubicBezTo>
                <a:cubicBezTo>
                  <a:pt x="3034" y="3142"/>
                  <a:pt x="3379" y="3361"/>
                  <a:pt x="3605" y="3662"/>
                </a:cubicBezTo>
                <a:cubicBezTo>
                  <a:pt x="4158" y="4396"/>
                  <a:pt x="3717" y="5395"/>
                  <a:pt x="2772" y="5819"/>
                </a:cubicBezTo>
                <a:lnTo>
                  <a:pt x="1902" y="6209"/>
                </a:lnTo>
                <a:cubicBezTo>
                  <a:pt x="728" y="6736"/>
                  <a:pt x="6" y="7712"/>
                  <a:pt x="3" y="8768"/>
                </a:cubicBezTo>
                <a:lnTo>
                  <a:pt x="0" y="15071"/>
                </a:lnTo>
                <a:cubicBezTo>
                  <a:pt x="0" y="16127"/>
                  <a:pt x="722" y="17103"/>
                  <a:pt x="1896" y="17630"/>
                </a:cubicBezTo>
                <a:lnTo>
                  <a:pt x="8901" y="20784"/>
                </a:lnTo>
                <a:cubicBezTo>
                  <a:pt x="10075" y="21313"/>
                  <a:pt x="11519" y="21313"/>
                  <a:pt x="12693" y="20786"/>
                </a:cubicBezTo>
                <a:lnTo>
                  <a:pt x="19704" y="17637"/>
                </a:lnTo>
                <a:cubicBezTo>
                  <a:pt x="20875" y="17110"/>
                  <a:pt x="21597" y="16134"/>
                  <a:pt x="21597" y="15080"/>
                </a:cubicBezTo>
                <a:close/>
              </a:path>
            </a:pathLst>
          </a:custGeom>
          <a:solidFill>
            <a:srgbClr val="2DBA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lt1"/>
              </a:solidFill>
            </a:endParaRPr>
          </a:p>
        </p:txBody>
      </p:sp>
      <p:sp>
        <p:nvSpPr>
          <p:cNvPr id="61" name="Shape">
            <a:extLst>
              <a:ext uri="{FF2B5EF4-FFF2-40B4-BE49-F238E27FC236}">
                <a16:creationId xmlns:a16="http://schemas.microsoft.com/office/drawing/2014/main" id="{CEDA8B89-6E6E-0D7F-3F0A-DECF651C3C6D}"/>
              </a:ext>
            </a:extLst>
          </p:cNvPr>
          <p:cNvSpPr/>
          <p:nvPr/>
        </p:nvSpPr>
        <p:spPr>
          <a:xfrm>
            <a:off x="4915337" y="3119463"/>
            <a:ext cx="2894864" cy="2443174"/>
          </a:xfrm>
          <a:custGeom>
            <a:avLst/>
            <a:gdLst/>
            <a:ahLst/>
            <a:cxnLst>
              <a:cxn ang="0">
                <a:pos x="wd2" y="hd2"/>
              </a:cxn>
              <a:cxn ang="5400000">
                <a:pos x="wd2" y="hd2"/>
              </a:cxn>
              <a:cxn ang="10800000">
                <a:pos x="wd2" y="hd2"/>
              </a:cxn>
              <a:cxn ang="16200000">
                <a:pos x="wd2" y="hd2"/>
              </a:cxn>
            </a:cxnLst>
            <a:rect l="0" t="0" r="r" b="b"/>
            <a:pathLst>
              <a:path w="21384" h="21297" extrusionOk="0">
                <a:moveTo>
                  <a:pt x="1444" y="4079"/>
                </a:moveTo>
                <a:lnTo>
                  <a:pt x="6764" y="455"/>
                </a:lnTo>
                <a:cubicBezTo>
                  <a:pt x="7655" y="-151"/>
                  <a:pt x="8753" y="-151"/>
                  <a:pt x="9643" y="455"/>
                </a:cubicBezTo>
                <a:lnTo>
                  <a:pt x="14962" y="4079"/>
                </a:lnTo>
                <a:cubicBezTo>
                  <a:pt x="15854" y="4685"/>
                  <a:pt x="16402" y="5808"/>
                  <a:pt x="16402" y="7022"/>
                </a:cubicBezTo>
                <a:lnTo>
                  <a:pt x="16402" y="7923"/>
                </a:lnTo>
                <a:cubicBezTo>
                  <a:pt x="16402" y="8921"/>
                  <a:pt x="17057" y="9813"/>
                  <a:pt x="17901" y="9811"/>
                </a:cubicBezTo>
                <a:cubicBezTo>
                  <a:pt x="18242" y="9808"/>
                  <a:pt x="18554" y="9670"/>
                  <a:pt x="18804" y="9443"/>
                </a:cubicBezTo>
                <a:cubicBezTo>
                  <a:pt x="18859" y="9375"/>
                  <a:pt x="18918" y="9310"/>
                  <a:pt x="18980" y="9253"/>
                </a:cubicBezTo>
                <a:cubicBezTo>
                  <a:pt x="19102" y="9142"/>
                  <a:pt x="19239" y="9053"/>
                  <a:pt x="19386" y="8991"/>
                </a:cubicBezTo>
                <a:cubicBezTo>
                  <a:pt x="19544" y="8923"/>
                  <a:pt x="19714" y="8886"/>
                  <a:pt x="19890" y="8886"/>
                </a:cubicBezTo>
                <a:cubicBezTo>
                  <a:pt x="20851" y="8886"/>
                  <a:pt x="21600" y="9957"/>
                  <a:pt x="21327" y="11141"/>
                </a:cubicBezTo>
                <a:cubicBezTo>
                  <a:pt x="21210" y="11652"/>
                  <a:pt x="20880" y="12077"/>
                  <a:pt x="20465" y="12275"/>
                </a:cubicBezTo>
                <a:cubicBezTo>
                  <a:pt x="20078" y="12458"/>
                  <a:pt x="19707" y="12440"/>
                  <a:pt x="19386" y="12304"/>
                </a:cubicBezTo>
                <a:cubicBezTo>
                  <a:pt x="19237" y="12239"/>
                  <a:pt x="19097" y="12150"/>
                  <a:pt x="18973" y="12037"/>
                </a:cubicBezTo>
                <a:cubicBezTo>
                  <a:pt x="18916" y="11982"/>
                  <a:pt x="18861" y="11923"/>
                  <a:pt x="18808" y="11861"/>
                </a:cubicBezTo>
                <a:cubicBezTo>
                  <a:pt x="18558" y="11631"/>
                  <a:pt x="18244" y="11490"/>
                  <a:pt x="17903" y="11487"/>
                </a:cubicBezTo>
                <a:cubicBezTo>
                  <a:pt x="17073" y="11479"/>
                  <a:pt x="16397" y="12396"/>
                  <a:pt x="16397" y="13375"/>
                </a:cubicBezTo>
                <a:lnTo>
                  <a:pt x="16397" y="14276"/>
                </a:lnTo>
                <a:cubicBezTo>
                  <a:pt x="16397" y="15490"/>
                  <a:pt x="15849" y="16610"/>
                  <a:pt x="14958" y="17219"/>
                </a:cubicBezTo>
                <a:lnTo>
                  <a:pt x="9638" y="20843"/>
                </a:lnTo>
                <a:cubicBezTo>
                  <a:pt x="8746" y="21449"/>
                  <a:pt x="7648" y="21449"/>
                  <a:pt x="6759" y="20843"/>
                </a:cubicBezTo>
                <a:lnTo>
                  <a:pt x="1439" y="17219"/>
                </a:lnTo>
                <a:cubicBezTo>
                  <a:pt x="548" y="16613"/>
                  <a:pt x="0" y="15490"/>
                  <a:pt x="0" y="14276"/>
                </a:cubicBezTo>
                <a:lnTo>
                  <a:pt x="0" y="7027"/>
                </a:lnTo>
                <a:cubicBezTo>
                  <a:pt x="5" y="5808"/>
                  <a:pt x="555" y="4688"/>
                  <a:pt x="1444" y="4079"/>
                </a:cubicBezTo>
                <a:close/>
              </a:path>
            </a:pathLst>
          </a:custGeom>
          <a:solidFill>
            <a:srgbClr val="F1C50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lt1"/>
              </a:solidFill>
            </a:endParaRPr>
          </a:p>
        </p:txBody>
      </p:sp>
      <p:sp>
        <p:nvSpPr>
          <p:cNvPr id="62" name="Shape">
            <a:extLst>
              <a:ext uri="{FF2B5EF4-FFF2-40B4-BE49-F238E27FC236}">
                <a16:creationId xmlns:a16="http://schemas.microsoft.com/office/drawing/2014/main" id="{6E767E86-F800-80E8-2A64-8B3AF31122F1}"/>
              </a:ext>
            </a:extLst>
          </p:cNvPr>
          <p:cNvSpPr/>
          <p:nvPr/>
        </p:nvSpPr>
        <p:spPr>
          <a:xfrm>
            <a:off x="2658837" y="3138074"/>
            <a:ext cx="2894867" cy="2443174"/>
          </a:xfrm>
          <a:custGeom>
            <a:avLst/>
            <a:gdLst/>
            <a:ahLst/>
            <a:cxnLst>
              <a:cxn ang="0">
                <a:pos x="wd2" y="hd2"/>
              </a:cxn>
              <a:cxn ang="5400000">
                <a:pos x="wd2" y="hd2"/>
              </a:cxn>
              <a:cxn ang="10800000">
                <a:pos x="wd2" y="hd2"/>
              </a:cxn>
              <a:cxn ang="16200000">
                <a:pos x="wd2" y="hd2"/>
              </a:cxn>
            </a:cxnLst>
            <a:rect l="0" t="0" r="r" b="b"/>
            <a:pathLst>
              <a:path w="21384" h="21297" extrusionOk="0">
                <a:moveTo>
                  <a:pt x="1444" y="4079"/>
                </a:moveTo>
                <a:lnTo>
                  <a:pt x="6764" y="455"/>
                </a:lnTo>
                <a:cubicBezTo>
                  <a:pt x="7655" y="-151"/>
                  <a:pt x="8753" y="-151"/>
                  <a:pt x="9643" y="455"/>
                </a:cubicBezTo>
                <a:lnTo>
                  <a:pt x="14962" y="4079"/>
                </a:lnTo>
                <a:cubicBezTo>
                  <a:pt x="15854" y="4685"/>
                  <a:pt x="16402" y="5808"/>
                  <a:pt x="16402" y="7022"/>
                </a:cubicBezTo>
                <a:lnTo>
                  <a:pt x="16402" y="7923"/>
                </a:lnTo>
                <a:cubicBezTo>
                  <a:pt x="16402" y="8921"/>
                  <a:pt x="17057" y="9813"/>
                  <a:pt x="17901" y="9811"/>
                </a:cubicBezTo>
                <a:cubicBezTo>
                  <a:pt x="18242" y="9808"/>
                  <a:pt x="18554" y="9670"/>
                  <a:pt x="18804" y="9443"/>
                </a:cubicBezTo>
                <a:cubicBezTo>
                  <a:pt x="18859" y="9375"/>
                  <a:pt x="18918" y="9310"/>
                  <a:pt x="18980" y="9253"/>
                </a:cubicBezTo>
                <a:cubicBezTo>
                  <a:pt x="19102" y="9142"/>
                  <a:pt x="19239" y="9053"/>
                  <a:pt x="19386" y="8991"/>
                </a:cubicBezTo>
                <a:cubicBezTo>
                  <a:pt x="19544" y="8923"/>
                  <a:pt x="19714" y="8886"/>
                  <a:pt x="19890" y="8886"/>
                </a:cubicBezTo>
                <a:cubicBezTo>
                  <a:pt x="20851" y="8886"/>
                  <a:pt x="21600" y="9957"/>
                  <a:pt x="21327" y="11141"/>
                </a:cubicBezTo>
                <a:cubicBezTo>
                  <a:pt x="21210" y="11652"/>
                  <a:pt x="20880" y="12077"/>
                  <a:pt x="20465" y="12275"/>
                </a:cubicBezTo>
                <a:cubicBezTo>
                  <a:pt x="20078" y="12458"/>
                  <a:pt x="19707" y="12440"/>
                  <a:pt x="19386" y="12304"/>
                </a:cubicBezTo>
                <a:cubicBezTo>
                  <a:pt x="19237" y="12239"/>
                  <a:pt x="19097" y="12150"/>
                  <a:pt x="18973" y="12037"/>
                </a:cubicBezTo>
                <a:cubicBezTo>
                  <a:pt x="18916" y="11982"/>
                  <a:pt x="18861" y="11923"/>
                  <a:pt x="18808" y="11861"/>
                </a:cubicBezTo>
                <a:cubicBezTo>
                  <a:pt x="18558" y="11631"/>
                  <a:pt x="18244" y="11490"/>
                  <a:pt x="17903" y="11487"/>
                </a:cubicBezTo>
                <a:cubicBezTo>
                  <a:pt x="17073" y="11479"/>
                  <a:pt x="16397" y="12396"/>
                  <a:pt x="16397" y="13375"/>
                </a:cubicBezTo>
                <a:lnTo>
                  <a:pt x="16397" y="14276"/>
                </a:lnTo>
                <a:cubicBezTo>
                  <a:pt x="16397" y="15490"/>
                  <a:pt x="15849" y="16610"/>
                  <a:pt x="14958" y="17219"/>
                </a:cubicBezTo>
                <a:lnTo>
                  <a:pt x="9638" y="20843"/>
                </a:lnTo>
                <a:cubicBezTo>
                  <a:pt x="8746" y="21449"/>
                  <a:pt x="7648" y="21449"/>
                  <a:pt x="6759" y="20843"/>
                </a:cubicBezTo>
                <a:lnTo>
                  <a:pt x="1439" y="17219"/>
                </a:lnTo>
                <a:cubicBezTo>
                  <a:pt x="548" y="16613"/>
                  <a:pt x="0" y="15490"/>
                  <a:pt x="0" y="14276"/>
                </a:cubicBezTo>
                <a:lnTo>
                  <a:pt x="0" y="7027"/>
                </a:lnTo>
                <a:cubicBezTo>
                  <a:pt x="5" y="5808"/>
                  <a:pt x="555" y="4688"/>
                  <a:pt x="1444" y="4079"/>
                </a:cubicBezTo>
                <a:close/>
              </a:path>
            </a:pathLst>
          </a:custGeom>
          <a:solidFill>
            <a:srgbClr val="28B9D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lt1"/>
              </a:solidFill>
            </a:endParaRPr>
          </a:p>
        </p:txBody>
      </p:sp>
      <p:sp>
        <p:nvSpPr>
          <p:cNvPr id="64" name="Rectangle 63">
            <a:extLst>
              <a:ext uri="{FF2B5EF4-FFF2-40B4-BE49-F238E27FC236}">
                <a16:creationId xmlns:a16="http://schemas.microsoft.com/office/drawing/2014/main" id="{DC73A0B2-B2CE-A612-0F4D-06C347E4347F}"/>
              </a:ext>
            </a:extLst>
          </p:cNvPr>
          <p:cNvSpPr/>
          <p:nvPr/>
        </p:nvSpPr>
        <p:spPr>
          <a:xfrm>
            <a:off x="5513528" y="3758858"/>
            <a:ext cx="1508960" cy="646331"/>
          </a:xfrm>
          <a:prstGeom prst="rect">
            <a:avLst/>
          </a:prstGeom>
        </p:spPr>
        <p:txBody>
          <a:bodyPr wrap="square" anchor="ctr">
            <a:spAutoFit/>
          </a:bodyPr>
          <a:lstStyle/>
          <a:p>
            <a:pPr lvl="0" algn="ctr"/>
            <a:r>
              <a:rPr lang="en-US" sz="3600" b="1" dirty="0">
                <a:solidFill>
                  <a:schemeClr val="bg1"/>
                </a:solidFill>
              </a:rPr>
              <a:t>Step 4</a:t>
            </a:r>
          </a:p>
        </p:txBody>
      </p:sp>
      <p:sp>
        <p:nvSpPr>
          <p:cNvPr id="65" name="Rectangle 64">
            <a:extLst>
              <a:ext uri="{FF2B5EF4-FFF2-40B4-BE49-F238E27FC236}">
                <a16:creationId xmlns:a16="http://schemas.microsoft.com/office/drawing/2014/main" id="{0E13D219-8E8D-F2E0-2369-24C20148A431}"/>
              </a:ext>
            </a:extLst>
          </p:cNvPr>
          <p:cNvSpPr/>
          <p:nvPr/>
        </p:nvSpPr>
        <p:spPr>
          <a:xfrm>
            <a:off x="2754748" y="3895795"/>
            <a:ext cx="2035880" cy="646331"/>
          </a:xfrm>
          <a:prstGeom prst="rect">
            <a:avLst/>
          </a:prstGeom>
        </p:spPr>
        <p:txBody>
          <a:bodyPr wrap="square" anchor="ctr">
            <a:spAutoFit/>
          </a:bodyPr>
          <a:lstStyle/>
          <a:p>
            <a:pPr lvl="0" algn="ctr"/>
            <a:r>
              <a:rPr lang="en-US" sz="3600" b="1" dirty="0">
                <a:solidFill>
                  <a:prstClr val="white"/>
                </a:solidFill>
                <a:effectLst>
                  <a:outerShdw blurRad="38100" dist="38100" dir="2700000" algn="tl">
                    <a:srgbClr val="000000">
                      <a:alpha val="43137"/>
                    </a:srgbClr>
                  </a:outerShdw>
                </a:effectLst>
              </a:rPr>
              <a:t>Step 5</a:t>
            </a:r>
          </a:p>
        </p:txBody>
      </p:sp>
      <p:sp>
        <p:nvSpPr>
          <p:cNvPr id="66" name="Rectangle 65">
            <a:extLst>
              <a:ext uri="{FF2B5EF4-FFF2-40B4-BE49-F238E27FC236}">
                <a16:creationId xmlns:a16="http://schemas.microsoft.com/office/drawing/2014/main" id="{3459F32C-B8C0-444D-78E9-CC6C0E73B96F}"/>
              </a:ext>
            </a:extLst>
          </p:cNvPr>
          <p:cNvSpPr/>
          <p:nvPr/>
        </p:nvSpPr>
        <p:spPr>
          <a:xfrm>
            <a:off x="7725778" y="3646509"/>
            <a:ext cx="1542193" cy="646331"/>
          </a:xfrm>
          <a:prstGeom prst="rect">
            <a:avLst/>
          </a:prstGeom>
        </p:spPr>
        <p:txBody>
          <a:bodyPr wrap="square" anchor="ctr">
            <a:spAutoFit/>
          </a:bodyPr>
          <a:lstStyle/>
          <a:p>
            <a:pPr lvl="0" algn="ctr"/>
            <a:r>
              <a:rPr lang="en-US" sz="3600" b="1" dirty="0">
                <a:solidFill>
                  <a:prstClr val="white"/>
                </a:solidFill>
                <a:effectLst>
                  <a:outerShdw blurRad="38100" dist="38100" dir="2700000" algn="tl">
                    <a:srgbClr val="000000">
                      <a:alpha val="43137"/>
                    </a:srgbClr>
                  </a:outerShdw>
                </a:effectLst>
              </a:rPr>
              <a:t>Step 3</a:t>
            </a:r>
          </a:p>
        </p:txBody>
      </p:sp>
      <p:sp>
        <p:nvSpPr>
          <p:cNvPr id="67" name="Freeform: Shape 64">
            <a:extLst>
              <a:ext uri="{FF2B5EF4-FFF2-40B4-BE49-F238E27FC236}">
                <a16:creationId xmlns:a16="http://schemas.microsoft.com/office/drawing/2014/main" id="{DB4905C4-5878-5AD9-5FB1-0C529D89C430}"/>
              </a:ext>
            </a:extLst>
          </p:cNvPr>
          <p:cNvSpPr/>
          <p:nvPr/>
        </p:nvSpPr>
        <p:spPr>
          <a:xfrm>
            <a:off x="3744832" y="1214361"/>
            <a:ext cx="2220390" cy="2794344"/>
          </a:xfrm>
          <a:custGeom>
            <a:avLst/>
            <a:gdLst>
              <a:gd name="connsiteX0" fmla="*/ 1111236 w 2220390"/>
              <a:gd name="connsiteY0" fmla="*/ 1 h 2794344"/>
              <a:gd name="connsiteX1" fmla="*/ 1306021 w 2220390"/>
              <a:gd name="connsiteY1" fmla="*/ 52455 h 2794344"/>
              <a:gd name="connsiteX2" fmla="*/ 2025798 w 2220390"/>
              <a:gd name="connsiteY2" fmla="*/ 468430 h 2794344"/>
              <a:gd name="connsiteX3" fmla="*/ 2220390 w 2220390"/>
              <a:gd name="connsiteY3" fmla="*/ 806042 h 2794344"/>
              <a:gd name="connsiteX4" fmla="*/ 2220292 w 2220390"/>
              <a:gd name="connsiteY4" fmla="*/ 938113 h 2794344"/>
              <a:gd name="connsiteX5" fmla="*/ 2210217 w 2220390"/>
              <a:gd name="connsiteY5" fmla="*/ 991049 h 2794344"/>
              <a:gd name="connsiteX6" fmla="*/ 2022930 w 2220390"/>
              <a:gd name="connsiteY6" fmla="*/ 1125464 h 2794344"/>
              <a:gd name="connsiteX7" fmla="*/ 1900686 w 2220390"/>
              <a:gd name="connsiteY7" fmla="*/ 1083247 h 2794344"/>
              <a:gd name="connsiteX8" fmla="*/ 1876860 w 2220390"/>
              <a:gd name="connsiteY8" fmla="*/ 1061451 h 2794344"/>
              <a:gd name="connsiteX9" fmla="*/ 1821897 w 2220390"/>
              <a:gd name="connsiteY9" fmla="*/ 1031394 h 2794344"/>
              <a:gd name="connsiteX10" fmla="*/ 1753668 w 2220390"/>
              <a:gd name="connsiteY10" fmla="*/ 1019349 h 2794344"/>
              <a:gd name="connsiteX11" fmla="*/ 1559134 w 2220390"/>
              <a:gd name="connsiteY11" fmla="*/ 1278040 h 2794344"/>
              <a:gd name="connsiteX12" fmla="*/ 1675827 w 2220390"/>
              <a:gd name="connsiteY12" fmla="*/ 1408132 h 2794344"/>
              <a:gd name="connsiteX13" fmla="*/ 1821897 w 2220390"/>
              <a:gd name="connsiteY13" fmla="*/ 1411459 h 2794344"/>
              <a:gd name="connsiteX14" fmla="*/ 1877807 w 2220390"/>
              <a:gd name="connsiteY14" fmla="*/ 1380829 h 2794344"/>
              <a:gd name="connsiteX15" fmla="*/ 1900144 w 2220390"/>
              <a:gd name="connsiteY15" fmla="*/ 1360638 h 2794344"/>
              <a:gd name="connsiteX16" fmla="*/ 2022659 w 2220390"/>
              <a:gd name="connsiteY16" fmla="*/ 1317733 h 2794344"/>
              <a:gd name="connsiteX17" fmla="*/ 2210480 w 2220390"/>
              <a:gd name="connsiteY17" fmla="*/ 1452971 h 2794344"/>
              <a:gd name="connsiteX18" fmla="*/ 2219875 w 2220390"/>
              <a:gd name="connsiteY18" fmla="*/ 1500579 h 2794344"/>
              <a:gd name="connsiteX19" fmla="*/ 2219773 w 2220390"/>
              <a:gd name="connsiteY19" fmla="*/ 1637600 h 2794344"/>
              <a:gd name="connsiteX20" fmla="*/ 2024564 w 2220390"/>
              <a:gd name="connsiteY20" fmla="*/ 1975212 h 2794344"/>
              <a:gd name="connsiteX21" fmla="*/ 1304171 w 2220390"/>
              <a:gd name="connsiteY21" fmla="*/ 2390664 h 2794344"/>
              <a:gd name="connsiteX22" fmla="*/ 914369 w 2220390"/>
              <a:gd name="connsiteY22" fmla="*/ 2390403 h 2794344"/>
              <a:gd name="connsiteX23" fmla="*/ 825040 w 2220390"/>
              <a:gd name="connsiteY23" fmla="*/ 2338814 h 2794344"/>
              <a:gd name="connsiteX24" fmla="*/ 590511 w 2220390"/>
              <a:gd name="connsiteY24" fmla="*/ 2347006 h 2794344"/>
              <a:gd name="connsiteX25" fmla="*/ 565573 w 2220390"/>
              <a:gd name="connsiteY25" fmla="*/ 2368589 h 2794344"/>
              <a:gd name="connsiteX26" fmla="*/ 544151 w 2220390"/>
              <a:gd name="connsiteY26" fmla="*/ 2397822 h 2794344"/>
              <a:gd name="connsiteX27" fmla="*/ 519962 w 2220390"/>
              <a:gd name="connsiteY27" fmla="*/ 2525347 h 2794344"/>
              <a:gd name="connsiteX28" fmla="*/ 526156 w 2220390"/>
              <a:gd name="connsiteY28" fmla="*/ 2554843 h 2794344"/>
              <a:gd name="connsiteX29" fmla="*/ 524910 w 2220390"/>
              <a:gd name="connsiteY29" fmla="*/ 2618443 h 2794344"/>
              <a:gd name="connsiteX30" fmla="*/ 478505 w 2220390"/>
              <a:gd name="connsiteY30" fmla="*/ 2715458 h 2794344"/>
              <a:gd name="connsiteX31" fmla="*/ 471922 w 2220390"/>
              <a:gd name="connsiteY31" fmla="*/ 2721628 h 2794344"/>
              <a:gd name="connsiteX32" fmla="*/ 469883 w 2220390"/>
              <a:gd name="connsiteY32" fmla="*/ 2724442 h 2794344"/>
              <a:gd name="connsiteX33" fmla="*/ 440275 w 2220390"/>
              <a:gd name="connsiteY33" fmla="*/ 2752177 h 2794344"/>
              <a:gd name="connsiteX34" fmla="*/ 269325 w 2220390"/>
              <a:gd name="connsiteY34" fmla="*/ 2788093 h 2794344"/>
              <a:gd name="connsiteX35" fmla="*/ 142681 w 2220390"/>
              <a:gd name="connsiteY35" fmla="*/ 2490315 h 2794344"/>
              <a:gd name="connsiteX36" fmla="*/ 187397 w 2220390"/>
              <a:gd name="connsiteY36" fmla="*/ 2437159 h 2794344"/>
              <a:gd name="connsiteX37" fmla="*/ 189709 w 2220390"/>
              <a:gd name="connsiteY37" fmla="*/ 2435750 h 2794344"/>
              <a:gd name="connsiteX38" fmla="*/ 196022 w 2220390"/>
              <a:gd name="connsiteY38" fmla="*/ 2428254 h 2794344"/>
              <a:gd name="connsiteX39" fmla="*/ 249383 w 2220390"/>
              <a:gd name="connsiteY39" fmla="*/ 2395662 h 2794344"/>
              <a:gd name="connsiteX40" fmla="*/ 280113 w 2220390"/>
              <a:gd name="connsiteY40" fmla="*/ 2385722 h 2794344"/>
              <a:gd name="connsiteX41" fmla="*/ 333469 w 2220390"/>
              <a:gd name="connsiteY41" fmla="*/ 2353240 h 2794344"/>
              <a:gd name="connsiteX42" fmla="*/ 369551 w 2220390"/>
              <a:gd name="connsiteY42" fmla="*/ 2309951 h 2794344"/>
              <a:gd name="connsiteX43" fmla="*/ 283922 w 2220390"/>
              <a:gd name="connsiteY43" fmla="*/ 2025756 h 2794344"/>
              <a:gd name="connsiteX44" fmla="*/ 194593 w 2220390"/>
              <a:gd name="connsiteY44" fmla="*/ 1974298 h 2794344"/>
              <a:gd name="connsiteX45" fmla="*/ 0 w 2220390"/>
              <a:gd name="connsiteY45" fmla="*/ 1636686 h 2794344"/>
              <a:gd name="connsiteX46" fmla="*/ 617 w 2220390"/>
              <a:gd name="connsiteY46" fmla="*/ 805128 h 2794344"/>
              <a:gd name="connsiteX47" fmla="*/ 195826 w 2220390"/>
              <a:gd name="connsiteY47" fmla="*/ 467516 h 2794344"/>
              <a:gd name="connsiteX48" fmla="*/ 916219 w 2220390"/>
              <a:gd name="connsiteY48" fmla="*/ 52063 h 2794344"/>
              <a:gd name="connsiteX49" fmla="*/ 1111236 w 2220390"/>
              <a:gd name="connsiteY49" fmla="*/ 1 h 279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20390" h="2794344">
                <a:moveTo>
                  <a:pt x="1111236" y="1"/>
                </a:moveTo>
                <a:cubicBezTo>
                  <a:pt x="1178529" y="50"/>
                  <a:pt x="1245783" y="17518"/>
                  <a:pt x="1306021" y="52455"/>
                </a:cubicBezTo>
                <a:lnTo>
                  <a:pt x="2025798" y="468430"/>
                </a:lnTo>
                <a:cubicBezTo>
                  <a:pt x="2146274" y="538042"/>
                  <a:pt x="2220390" y="666687"/>
                  <a:pt x="2220390" y="806042"/>
                </a:cubicBezTo>
                <a:lnTo>
                  <a:pt x="2220292" y="938113"/>
                </a:lnTo>
                <a:lnTo>
                  <a:pt x="2210217" y="991049"/>
                </a:lnTo>
                <a:cubicBezTo>
                  <a:pt x="2179923" y="1068118"/>
                  <a:pt x="2108622" y="1125636"/>
                  <a:pt x="2022930" y="1125464"/>
                </a:cubicBezTo>
                <a:cubicBezTo>
                  <a:pt x="1976767" y="1125120"/>
                  <a:pt x="1934530" y="1109288"/>
                  <a:pt x="1900686" y="1083247"/>
                </a:cubicBezTo>
                <a:cubicBezTo>
                  <a:pt x="1893240" y="1075446"/>
                  <a:pt x="1885253" y="1067990"/>
                  <a:pt x="1876860" y="1061451"/>
                </a:cubicBezTo>
                <a:cubicBezTo>
                  <a:pt x="1860344" y="1048717"/>
                  <a:pt x="1841797" y="1038507"/>
                  <a:pt x="1821897" y="1031394"/>
                </a:cubicBezTo>
                <a:cubicBezTo>
                  <a:pt x="1800508" y="1023593"/>
                  <a:pt x="1777494" y="1019349"/>
                  <a:pt x="1753668" y="1019349"/>
                </a:cubicBezTo>
                <a:cubicBezTo>
                  <a:pt x="1623572" y="1019349"/>
                  <a:pt x="1522176" y="1142213"/>
                  <a:pt x="1559134" y="1278040"/>
                </a:cubicBezTo>
                <a:cubicBezTo>
                  <a:pt x="1574973" y="1336662"/>
                  <a:pt x="1619646" y="1385418"/>
                  <a:pt x="1675827" y="1408132"/>
                </a:cubicBezTo>
                <a:cubicBezTo>
                  <a:pt x="1728217" y="1429126"/>
                  <a:pt x="1778442" y="1427061"/>
                  <a:pt x="1821897" y="1411459"/>
                </a:cubicBezTo>
                <a:cubicBezTo>
                  <a:pt x="1842068" y="1404002"/>
                  <a:pt x="1861021" y="1393792"/>
                  <a:pt x="1877807" y="1380829"/>
                </a:cubicBezTo>
                <a:cubicBezTo>
                  <a:pt x="1885524" y="1374519"/>
                  <a:pt x="1892969" y="1367751"/>
                  <a:pt x="1900144" y="1360638"/>
                </a:cubicBezTo>
                <a:cubicBezTo>
                  <a:pt x="1933988" y="1334253"/>
                  <a:pt x="1976496" y="1318077"/>
                  <a:pt x="2022659" y="1317733"/>
                </a:cubicBezTo>
                <a:cubicBezTo>
                  <a:pt x="2106930" y="1317045"/>
                  <a:pt x="2179474" y="1376046"/>
                  <a:pt x="2210480" y="1452971"/>
                </a:cubicBezTo>
                <a:lnTo>
                  <a:pt x="2219875" y="1500579"/>
                </a:lnTo>
                <a:lnTo>
                  <a:pt x="2219773" y="1637600"/>
                </a:lnTo>
                <a:cubicBezTo>
                  <a:pt x="2219465" y="1776955"/>
                  <a:pt x="2145349" y="1905730"/>
                  <a:pt x="2024564" y="1975212"/>
                </a:cubicBezTo>
                <a:lnTo>
                  <a:pt x="1304171" y="2390664"/>
                </a:lnTo>
                <a:cubicBezTo>
                  <a:pt x="1183386" y="2460146"/>
                  <a:pt x="1035154" y="2460146"/>
                  <a:pt x="914369" y="2390403"/>
                </a:cubicBezTo>
                <a:lnTo>
                  <a:pt x="825040" y="2338814"/>
                </a:lnTo>
                <a:cubicBezTo>
                  <a:pt x="751952" y="2296694"/>
                  <a:pt x="656891" y="2301004"/>
                  <a:pt x="590511" y="2347006"/>
                </a:cubicBezTo>
                <a:lnTo>
                  <a:pt x="565573" y="2368589"/>
                </a:lnTo>
                <a:lnTo>
                  <a:pt x="544151" y="2397822"/>
                </a:lnTo>
                <a:cubicBezTo>
                  <a:pt x="521519" y="2437870"/>
                  <a:pt x="514079" y="2482851"/>
                  <a:pt x="519962" y="2525347"/>
                </a:cubicBezTo>
                <a:cubicBezTo>
                  <a:pt x="522765" y="2534999"/>
                  <a:pt x="524910" y="2544903"/>
                  <a:pt x="526156" y="2554843"/>
                </a:cubicBezTo>
                <a:cubicBezTo>
                  <a:pt x="529270" y="2575623"/>
                  <a:pt x="528648" y="2597339"/>
                  <a:pt x="524910" y="2618443"/>
                </a:cubicBezTo>
                <a:cubicBezTo>
                  <a:pt x="518863" y="2652665"/>
                  <a:pt x="504270" y="2686178"/>
                  <a:pt x="478505" y="2715458"/>
                </a:cubicBezTo>
                <a:lnTo>
                  <a:pt x="471922" y="2721628"/>
                </a:lnTo>
                <a:lnTo>
                  <a:pt x="469883" y="2724442"/>
                </a:lnTo>
                <a:cubicBezTo>
                  <a:pt x="461290" y="2734202"/>
                  <a:pt x="451454" y="2743492"/>
                  <a:pt x="440275" y="2752177"/>
                </a:cubicBezTo>
                <a:cubicBezTo>
                  <a:pt x="392475" y="2789660"/>
                  <a:pt x="328022" y="2803635"/>
                  <a:pt x="269325" y="2788093"/>
                </a:cubicBezTo>
                <a:cubicBezTo>
                  <a:pt x="133121" y="2752177"/>
                  <a:pt x="77611" y="2602896"/>
                  <a:pt x="142681" y="2490315"/>
                </a:cubicBezTo>
                <a:cubicBezTo>
                  <a:pt x="154811" y="2469419"/>
                  <a:pt x="170024" y="2451787"/>
                  <a:pt x="187397" y="2437159"/>
                </a:cubicBezTo>
                <a:lnTo>
                  <a:pt x="189709" y="2435750"/>
                </a:lnTo>
                <a:lnTo>
                  <a:pt x="196022" y="2428254"/>
                </a:lnTo>
                <a:cubicBezTo>
                  <a:pt x="212148" y="2414605"/>
                  <a:pt x="230143" y="2403405"/>
                  <a:pt x="249383" y="2395662"/>
                </a:cubicBezTo>
                <a:cubicBezTo>
                  <a:pt x="259315" y="2391628"/>
                  <a:pt x="269558" y="2388207"/>
                  <a:pt x="280113" y="2385722"/>
                </a:cubicBezTo>
                <a:lnTo>
                  <a:pt x="333469" y="2353240"/>
                </a:lnTo>
                <a:lnTo>
                  <a:pt x="369551" y="2309951"/>
                </a:lnTo>
                <a:cubicBezTo>
                  <a:pt x="427220" y="2210953"/>
                  <a:pt x="382915" y="2083222"/>
                  <a:pt x="283922" y="2025756"/>
                </a:cubicBezTo>
                <a:lnTo>
                  <a:pt x="194593" y="1974298"/>
                </a:lnTo>
                <a:cubicBezTo>
                  <a:pt x="74116" y="1904816"/>
                  <a:pt x="0" y="1776040"/>
                  <a:pt x="0" y="1636686"/>
                </a:cubicBezTo>
                <a:lnTo>
                  <a:pt x="617" y="805128"/>
                </a:lnTo>
                <a:cubicBezTo>
                  <a:pt x="925" y="665773"/>
                  <a:pt x="75041" y="536997"/>
                  <a:pt x="195826" y="467516"/>
                </a:cubicBezTo>
                <a:lnTo>
                  <a:pt x="916219" y="52063"/>
                </a:lnTo>
                <a:cubicBezTo>
                  <a:pt x="976612" y="17322"/>
                  <a:pt x="1043943" y="-48"/>
                  <a:pt x="1111236" y="1"/>
                </a:cubicBezTo>
                <a:close/>
              </a:path>
            </a:pathLst>
          </a:custGeom>
          <a:solidFill>
            <a:schemeClr val="tx2">
              <a:lumMod val="75000"/>
              <a:lumOff val="2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1050">
              <a:solidFill>
                <a:schemeClr val="lt1"/>
              </a:solidFill>
            </a:endParaRPr>
          </a:p>
        </p:txBody>
      </p:sp>
      <p:sp>
        <p:nvSpPr>
          <p:cNvPr id="68" name="Rectangle 67">
            <a:extLst>
              <a:ext uri="{FF2B5EF4-FFF2-40B4-BE49-F238E27FC236}">
                <a16:creationId xmlns:a16="http://schemas.microsoft.com/office/drawing/2014/main" id="{5ACAB2A5-7973-B85D-2277-85599F4F42BB}"/>
              </a:ext>
            </a:extLst>
          </p:cNvPr>
          <p:cNvSpPr/>
          <p:nvPr/>
        </p:nvSpPr>
        <p:spPr>
          <a:xfrm>
            <a:off x="3921701" y="1570371"/>
            <a:ext cx="1563252" cy="646331"/>
          </a:xfrm>
          <a:prstGeom prst="rect">
            <a:avLst/>
          </a:prstGeom>
        </p:spPr>
        <p:txBody>
          <a:bodyPr wrap="square" anchor="ctr">
            <a:spAutoFit/>
          </a:bodyPr>
          <a:lstStyle/>
          <a:p>
            <a:pPr lvl="0" algn="ctr"/>
            <a:r>
              <a:rPr lang="en-US" sz="3600" b="1" dirty="0">
                <a:solidFill>
                  <a:prstClr val="white"/>
                </a:solidFill>
              </a:rPr>
              <a:t>Step 1</a:t>
            </a:r>
          </a:p>
        </p:txBody>
      </p:sp>
      <p:sp>
        <p:nvSpPr>
          <p:cNvPr id="71" name="TextBox 70">
            <a:extLst>
              <a:ext uri="{FF2B5EF4-FFF2-40B4-BE49-F238E27FC236}">
                <a16:creationId xmlns:a16="http://schemas.microsoft.com/office/drawing/2014/main" id="{3C65C08A-7D3A-A627-7EE5-01EEB92B38B9}"/>
              </a:ext>
            </a:extLst>
          </p:cNvPr>
          <p:cNvSpPr txBox="1"/>
          <p:nvPr/>
        </p:nvSpPr>
        <p:spPr>
          <a:xfrm>
            <a:off x="9561358" y="2823877"/>
            <a:ext cx="2480435" cy="1938992"/>
          </a:xfrm>
          <a:prstGeom prst="rect">
            <a:avLst/>
          </a:prstGeom>
          <a:noFill/>
        </p:spPr>
        <p:txBody>
          <a:bodyPr wrap="square" lIns="0" rIns="0" rtlCol="0" anchor="t">
            <a:spAutoFit/>
          </a:bodyPr>
          <a:lstStyle/>
          <a:p>
            <a:r>
              <a:rPr lang="en-US" sz="1200" noProof="1">
                <a:solidFill>
                  <a:srgbClr val="73FDD6"/>
                </a:solidFill>
              </a:rPr>
              <a:t>To learn the model parameters that best separate the different classes in the MNIST dataset.</a:t>
            </a:r>
          </a:p>
          <a:p>
            <a:endParaRPr lang="en-US" sz="1200" noProof="1">
              <a:solidFill>
                <a:srgbClr val="73FDD6"/>
              </a:solidFill>
            </a:endParaRPr>
          </a:p>
          <a:p>
            <a:r>
              <a:rPr lang="en-US" sz="1200" noProof="1">
                <a:solidFill>
                  <a:srgbClr val="73FDD6"/>
                </a:solidFill>
              </a:rPr>
              <a:t>For each class in the dataset, a binary classifier is trained in a one-vs-all fashion, distinguishing each digit from all other digits</a:t>
            </a:r>
          </a:p>
          <a:p>
            <a:endParaRPr lang="en-US" sz="1200" noProof="1">
              <a:solidFill>
                <a:srgbClr val="73FDD6"/>
              </a:solidFill>
            </a:endParaRPr>
          </a:p>
          <a:p>
            <a:endParaRPr lang="en-US" sz="1200" noProof="1">
              <a:solidFill>
                <a:srgbClr val="73FDD6"/>
              </a:solidFill>
            </a:endParaRPr>
          </a:p>
        </p:txBody>
      </p:sp>
      <p:sp>
        <p:nvSpPr>
          <p:cNvPr id="74" name="TextBox 73">
            <a:extLst>
              <a:ext uri="{FF2B5EF4-FFF2-40B4-BE49-F238E27FC236}">
                <a16:creationId xmlns:a16="http://schemas.microsoft.com/office/drawing/2014/main" id="{71F2E1D5-B05D-C87D-6A68-09C8EBA622DC}"/>
              </a:ext>
            </a:extLst>
          </p:cNvPr>
          <p:cNvSpPr txBox="1"/>
          <p:nvPr/>
        </p:nvSpPr>
        <p:spPr>
          <a:xfrm>
            <a:off x="9581744" y="4456991"/>
            <a:ext cx="2363160" cy="2308324"/>
          </a:xfrm>
          <a:prstGeom prst="rect">
            <a:avLst/>
          </a:prstGeom>
          <a:noFill/>
        </p:spPr>
        <p:txBody>
          <a:bodyPr wrap="square" lIns="0" rIns="0" rtlCol="0" anchor="t">
            <a:spAutoFit/>
          </a:bodyPr>
          <a:lstStyle/>
          <a:p>
            <a:r>
              <a:rPr lang="en-US" sz="1200" noProof="1">
                <a:solidFill>
                  <a:srgbClr val="FFFF00"/>
                </a:solidFill>
              </a:rPr>
              <a:t>To evaluate the model's performance on unseen data.</a:t>
            </a:r>
          </a:p>
          <a:p>
            <a:endParaRPr lang="en-US" sz="1200" noProof="1">
              <a:solidFill>
                <a:srgbClr val="FFFF00"/>
              </a:solidFill>
            </a:endParaRPr>
          </a:p>
          <a:p>
            <a:r>
              <a:rPr lang="en-US" sz="1200" noProof="1">
                <a:solidFill>
                  <a:srgbClr val="FFFF00"/>
                </a:solidFill>
              </a:rPr>
              <a:t>After training, the model makes predictions on the testing set to assess its generalization ability.</a:t>
            </a:r>
          </a:p>
          <a:p>
            <a:endParaRPr lang="en-US" sz="1200" noProof="1">
              <a:solidFill>
                <a:srgbClr val="FFFF00"/>
              </a:solidFill>
            </a:endParaRPr>
          </a:p>
          <a:p>
            <a:r>
              <a:rPr lang="en-US" sz="1200" noProof="1">
                <a:solidFill>
                  <a:srgbClr val="FFFF00"/>
                </a:solidFill>
              </a:rPr>
              <a:t>The ‘predict’ method applies learned model parameters to the features of the testing set, outputting the predicted classes for each instance.</a:t>
            </a:r>
          </a:p>
        </p:txBody>
      </p:sp>
      <p:sp>
        <p:nvSpPr>
          <p:cNvPr id="77" name="TextBox 76">
            <a:extLst>
              <a:ext uri="{FF2B5EF4-FFF2-40B4-BE49-F238E27FC236}">
                <a16:creationId xmlns:a16="http://schemas.microsoft.com/office/drawing/2014/main" id="{31AF0FF5-A197-0471-A509-C324F53EE85D}"/>
              </a:ext>
            </a:extLst>
          </p:cNvPr>
          <p:cNvSpPr txBox="1"/>
          <p:nvPr/>
        </p:nvSpPr>
        <p:spPr>
          <a:xfrm>
            <a:off x="150206" y="3646509"/>
            <a:ext cx="2454336" cy="2123658"/>
          </a:xfrm>
          <a:prstGeom prst="rect">
            <a:avLst/>
          </a:prstGeom>
          <a:noFill/>
        </p:spPr>
        <p:txBody>
          <a:bodyPr wrap="square" lIns="0" rIns="0" rtlCol="0" anchor="t">
            <a:spAutoFit/>
          </a:bodyPr>
          <a:lstStyle/>
          <a:p>
            <a:pPr algn="just"/>
            <a:r>
              <a:rPr lang="en-US" sz="1200" noProof="1">
                <a:solidFill>
                  <a:schemeClr val="accent4">
                    <a:lumMod val="60000"/>
                    <a:lumOff val="40000"/>
                  </a:schemeClr>
                </a:solidFill>
              </a:rPr>
              <a:t>Visualize the model's training progress and its performance on the testing set.</a:t>
            </a:r>
          </a:p>
          <a:p>
            <a:pPr algn="just"/>
            <a:r>
              <a:rPr lang="en-US" sz="1200" noProof="1">
                <a:solidFill>
                  <a:schemeClr val="accent4">
                    <a:lumMod val="60000"/>
                    <a:lumOff val="40000"/>
                  </a:schemeClr>
                </a:solidFill>
              </a:rPr>
              <a:t>Loss and accuracy over iterations provide insights on the model’s learning and convergence behaviour</a:t>
            </a:r>
          </a:p>
          <a:p>
            <a:pPr algn="just"/>
            <a:endParaRPr lang="en-US" sz="1200" noProof="1">
              <a:solidFill>
                <a:schemeClr val="accent4">
                  <a:lumMod val="60000"/>
                  <a:lumOff val="40000"/>
                </a:schemeClr>
              </a:solidFill>
            </a:endParaRPr>
          </a:p>
          <a:p>
            <a:pPr algn="just"/>
            <a:r>
              <a:rPr lang="en-US" sz="1200" noProof="1">
                <a:solidFill>
                  <a:schemeClr val="accent4">
                    <a:lumMod val="60000"/>
                    <a:lumOff val="40000"/>
                  </a:schemeClr>
                </a:solidFill>
              </a:rPr>
              <a:t>Confusion matrix is the heatmap visualization ,helping to identify which digits the model confuses most frequently</a:t>
            </a:r>
          </a:p>
        </p:txBody>
      </p:sp>
      <p:grpSp>
        <p:nvGrpSpPr>
          <p:cNvPr id="78" name="Group 77">
            <a:extLst>
              <a:ext uri="{FF2B5EF4-FFF2-40B4-BE49-F238E27FC236}">
                <a16:creationId xmlns:a16="http://schemas.microsoft.com/office/drawing/2014/main" id="{2250155D-2BA0-72C2-A25E-B567DA621CAE}"/>
              </a:ext>
            </a:extLst>
          </p:cNvPr>
          <p:cNvGrpSpPr/>
          <p:nvPr/>
        </p:nvGrpSpPr>
        <p:grpSpPr>
          <a:xfrm>
            <a:off x="6081899" y="864405"/>
            <a:ext cx="5875115" cy="2191192"/>
            <a:chOff x="6184204" y="1234717"/>
            <a:chExt cx="5797835" cy="2191192"/>
          </a:xfrm>
        </p:grpSpPr>
        <p:sp>
          <p:nvSpPr>
            <p:cNvPr id="79" name="TextBox 78">
              <a:extLst>
                <a:ext uri="{FF2B5EF4-FFF2-40B4-BE49-F238E27FC236}">
                  <a16:creationId xmlns:a16="http://schemas.microsoft.com/office/drawing/2014/main" id="{CDAD6EF3-8E37-E0A3-2021-1B65015ECBEF}"/>
                </a:ext>
              </a:extLst>
            </p:cNvPr>
            <p:cNvSpPr txBox="1"/>
            <p:nvPr/>
          </p:nvSpPr>
          <p:spPr>
            <a:xfrm>
              <a:off x="6184204" y="2718023"/>
              <a:ext cx="1952926" cy="707886"/>
            </a:xfrm>
            <a:prstGeom prst="rect">
              <a:avLst/>
            </a:prstGeom>
            <a:noFill/>
          </p:spPr>
          <p:txBody>
            <a:bodyPr wrap="square" lIns="0" rIns="0" rtlCol="0" anchor="b">
              <a:spAutoFit/>
            </a:bodyPr>
            <a:lstStyle/>
            <a:p>
              <a:r>
                <a:rPr lang="en-US" sz="2000" b="1" noProof="1">
                  <a:solidFill>
                    <a:schemeClr val="bg1"/>
                  </a:solidFill>
                </a:rPr>
                <a:t>Building the SVM Model</a:t>
              </a:r>
            </a:p>
          </p:txBody>
        </p:sp>
        <p:sp>
          <p:nvSpPr>
            <p:cNvPr id="80" name="TextBox 79">
              <a:extLst>
                <a:ext uri="{FF2B5EF4-FFF2-40B4-BE49-F238E27FC236}">
                  <a16:creationId xmlns:a16="http://schemas.microsoft.com/office/drawing/2014/main" id="{EA7EF254-E377-0B86-B8A4-31A22194590F}"/>
                </a:ext>
              </a:extLst>
            </p:cNvPr>
            <p:cNvSpPr txBox="1"/>
            <p:nvPr/>
          </p:nvSpPr>
          <p:spPr>
            <a:xfrm>
              <a:off x="9618877" y="1234717"/>
              <a:ext cx="2363162" cy="2123658"/>
            </a:xfrm>
            <a:prstGeom prst="rect">
              <a:avLst/>
            </a:prstGeom>
            <a:noFill/>
          </p:spPr>
          <p:txBody>
            <a:bodyPr wrap="square" lIns="0" rIns="0" rtlCol="0" anchor="t">
              <a:spAutoFit/>
            </a:bodyPr>
            <a:lstStyle/>
            <a:p>
              <a:pPr algn="just"/>
              <a:r>
                <a:rPr lang="en-US" sz="1200" noProof="1">
                  <a:solidFill>
                    <a:schemeClr val="accent2"/>
                  </a:solidFill>
                </a:rPr>
                <a:t>Defines the structure and operations of the SVM model, including initialization, fitting the training data, making predictions and calculating model accuracy and hinge loss</a:t>
              </a:r>
            </a:p>
            <a:p>
              <a:pPr algn="just"/>
              <a:endParaRPr lang="en-US" sz="1200" noProof="1">
                <a:solidFill>
                  <a:schemeClr val="accent2"/>
                </a:solidFill>
              </a:endParaRPr>
            </a:p>
            <a:p>
              <a:pPr algn="just"/>
              <a:r>
                <a:rPr lang="en-US" sz="1200" noProof="1">
                  <a:solidFill>
                    <a:schemeClr val="accent2"/>
                  </a:solidFill>
                </a:rPr>
                <a:t>Training process involves adjusting the weights (‘w) and bias (‘b’) to minimize hinge loss</a:t>
              </a:r>
            </a:p>
            <a:p>
              <a:pPr algn="just"/>
              <a:endParaRPr lang="en-US" sz="1200" noProof="1">
                <a:solidFill>
                  <a:schemeClr val="bg1">
                    <a:lumMod val="75000"/>
                  </a:schemeClr>
                </a:solidFill>
              </a:endParaRPr>
            </a:p>
          </p:txBody>
        </p:sp>
      </p:grpSp>
      <p:sp>
        <p:nvSpPr>
          <p:cNvPr id="83" name="TextBox 82">
            <a:extLst>
              <a:ext uri="{FF2B5EF4-FFF2-40B4-BE49-F238E27FC236}">
                <a16:creationId xmlns:a16="http://schemas.microsoft.com/office/drawing/2014/main" id="{8C545C70-8078-8583-8D28-7BF39E2E29F4}"/>
              </a:ext>
            </a:extLst>
          </p:cNvPr>
          <p:cNvSpPr txBox="1"/>
          <p:nvPr/>
        </p:nvSpPr>
        <p:spPr>
          <a:xfrm>
            <a:off x="233633" y="1214850"/>
            <a:ext cx="2361545" cy="1015663"/>
          </a:xfrm>
          <a:prstGeom prst="rect">
            <a:avLst/>
          </a:prstGeom>
          <a:noFill/>
        </p:spPr>
        <p:txBody>
          <a:bodyPr wrap="square" lIns="0" rIns="0" rtlCol="0" anchor="t">
            <a:spAutoFit/>
          </a:bodyPr>
          <a:lstStyle/>
          <a:p>
            <a:pPr algn="just"/>
            <a:r>
              <a:rPr lang="en-US" sz="1200" noProof="1">
                <a:solidFill>
                  <a:schemeClr val="tx2">
                    <a:lumMod val="50000"/>
                    <a:lumOff val="50000"/>
                  </a:schemeClr>
                </a:solidFill>
              </a:rPr>
              <a:t>Fetches the MNIST Dataset from OpenML or Keras Dataset,splits the data into training (60000) and testing(10000) sets and applies feature scaling</a:t>
            </a:r>
          </a:p>
        </p:txBody>
      </p:sp>
      <p:sp>
        <p:nvSpPr>
          <p:cNvPr id="84" name="Oval 83">
            <a:extLst>
              <a:ext uri="{FF2B5EF4-FFF2-40B4-BE49-F238E27FC236}">
                <a16:creationId xmlns:a16="http://schemas.microsoft.com/office/drawing/2014/main" id="{BB265012-CA75-1187-E2CA-6950981D8B20}"/>
              </a:ext>
            </a:extLst>
          </p:cNvPr>
          <p:cNvSpPr/>
          <p:nvPr/>
        </p:nvSpPr>
        <p:spPr>
          <a:xfrm>
            <a:off x="2962370" y="5625120"/>
            <a:ext cx="6069823" cy="637718"/>
          </a:xfrm>
          <a:prstGeom prst="ellipse">
            <a:avLst/>
          </a:prstGeom>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i="1" dirty="0">
                <a:solidFill>
                  <a:schemeClr val="bg2">
                    <a:lumMod val="90000"/>
                  </a:schemeClr>
                </a:solidFill>
              </a:rPr>
              <a:t>Handwritten Digits </a:t>
            </a:r>
            <a:r>
              <a:rPr lang="en-US" sz="1600" i="1" dirty="0" err="1">
                <a:solidFill>
                  <a:schemeClr val="bg2">
                    <a:lumMod val="90000"/>
                  </a:schemeClr>
                </a:solidFill>
              </a:rPr>
              <a:t>Recognization</a:t>
            </a:r>
            <a:r>
              <a:rPr lang="en-US" sz="1600" i="1" dirty="0">
                <a:solidFill>
                  <a:schemeClr val="bg2">
                    <a:lumMod val="90000"/>
                  </a:schemeClr>
                </a:solidFill>
              </a:rPr>
              <a:t> Process</a:t>
            </a:r>
          </a:p>
        </p:txBody>
      </p:sp>
      <p:sp>
        <p:nvSpPr>
          <p:cNvPr id="89" name="TextBox 88">
            <a:extLst>
              <a:ext uri="{FF2B5EF4-FFF2-40B4-BE49-F238E27FC236}">
                <a16:creationId xmlns:a16="http://schemas.microsoft.com/office/drawing/2014/main" id="{7CCF17C6-BDEB-7644-1C53-22EDAB22AD93}"/>
              </a:ext>
            </a:extLst>
          </p:cNvPr>
          <p:cNvSpPr txBox="1"/>
          <p:nvPr/>
        </p:nvSpPr>
        <p:spPr>
          <a:xfrm>
            <a:off x="3798649" y="2426958"/>
            <a:ext cx="1952926" cy="400110"/>
          </a:xfrm>
          <a:prstGeom prst="rect">
            <a:avLst/>
          </a:prstGeom>
          <a:noFill/>
        </p:spPr>
        <p:txBody>
          <a:bodyPr wrap="square" lIns="0" rIns="0" rtlCol="0" anchor="b">
            <a:spAutoFit/>
          </a:bodyPr>
          <a:lstStyle/>
          <a:p>
            <a:r>
              <a:rPr lang="en-US" sz="2000" b="1" noProof="1">
                <a:solidFill>
                  <a:schemeClr val="bg1"/>
                </a:solidFill>
              </a:rPr>
              <a:t>Loading Data</a:t>
            </a:r>
          </a:p>
        </p:txBody>
      </p:sp>
      <p:sp>
        <p:nvSpPr>
          <p:cNvPr id="90" name="TextBox 89">
            <a:extLst>
              <a:ext uri="{FF2B5EF4-FFF2-40B4-BE49-F238E27FC236}">
                <a16:creationId xmlns:a16="http://schemas.microsoft.com/office/drawing/2014/main" id="{F81649C1-AA4C-BC85-BEE1-CDB4C8C577A6}"/>
              </a:ext>
            </a:extLst>
          </p:cNvPr>
          <p:cNvSpPr txBox="1"/>
          <p:nvPr/>
        </p:nvSpPr>
        <p:spPr>
          <a:xfrm>
            <a:off x="7456826" y="4473892"/>
            <a:ext cx="1952926" cy="707886"/>
          </a:xfrm>
          <a:prstGeom prst="rect">
            <a:avLst/>
          </a:prstGeom>
          <a:noFill/>
        </p:spPr>
        <p:txBody>
          <a:bodyPr wrap="square" lIns="0" rIns="0" rtlCol="0" anchor="b">
            <a:spAutoFit/>
          </a:bodyPr>
          <a:lstStyle/>
          <a:p>
            <a:r>
              <a:rPr lang="en-US" sz="2000" b="1" noProof="1">
                <a:solidFill>
                  <a:schemeClr val="bg1"/>
                </a:solidFill>
              </a:rPr>
              <a:t>Training on MNIST Dataset</a:t>
            </a:r>
          </a:p>
        </p:txBody>
      </p:sp>
      <p:sp>
        <p:nvSpPr>
          <p:cNvPr id="91" name="TextBox 90">
            <a:extLst>
              <a:ext uri="{FF2B5EF4-FFF2-40B4-BE49-F238E27FC236}">
                <a16:creationId xmlns:a16="http://schemas.microsoft.com/office/drawing/2014/main" id="{E53B91BE-3B94-50F7-36E5-11B5597C30D5}"/>
              </a:ext>
            </a:extLst>
          </p:cNvPr>
          <p:cNvSpPr txBox="1"/>
          <p:nvPr/>
        </p:nvSpPr>
        <p:spPr>
          <a:xfrm>
            <a:off x="5617982" y="4362301"/>
            <a:ext cx="1952926" cy="707886"/>
          </a:xfrm>
          <a:prstGeom prst="rect">
            <a:avLst/>
          </a:prstGeom>
          <a:noFill/>
        </p:spPr>
        <p:txBody>
          <a:bodyPr wrap="square" lIns="0" rIns="0" rtlCol="0" anchor="b">
            <a:spAutoFit/>
          </a:bodyPr>
          <a:lstStyle/>
          <a:p>
            <a:r>
              <a:rPr lang="en-US" sz="2000" b="1" noProof="1">
                <a:solidFill>
                  <a:schemeClr val="bg1"/>
                </a:solidFill>
              </a:rPr>
              <a:t>Testing of Dataset</a:t>
            </a:r>
          </a:p>
        </p:txBody>
      </p:sp>
      <p:sp>
        <p:nvSpPr>
          <p:cNvPr id="92" name="TextBox 91">
            <a:extLst>
              <a:ext uri="{FF2B5EF4-FFF2-40B4-BE49-F238E27FC236}">
                <a16:creationId xmlns:a16="http://schemas.microsoft.com/office/drawing/2014/main" id="{586C7491-4A6E-9615-F30D-2A29C03C7876}"/>
              </a:ext>
            </a:extLst>
          </p:cNvPr>
          <p:cNvSpPr txBox="1"/>
          <p:nvPr/>
        </p:nvSpPr>
        <p:spPr>
          <a:xfrm>
            <a:off x="3048547" y="4379780"/>
            <a:ext cx="2233281" cy="923330"/>
          </a:xfrm>
          <a:prstGeom prst="rect">
            <a:avLst/>
          </a:prstGeom>
          <a:noFill/>
        </p:spPr>
        <p:txBody>
          <a:bodyPr wrap="square" lIns="0" rIns="0" rtlCol="0" anchor="b">
            <a:spAutoFit/>
          </a:bodyPr>
          <a:lstStyle/>
          <a:p>
            <a:r>
              <a:rPr lang="en-US" b="1" noProof="1">
                <a:solidFill>
                  <a:schemeClr val="bg1"/>
                </a:solidFill>
              </a:rPr>
              <a:t>Accuracy/ Loss Plots,Confusion Matrix</a:t>
            </a:r>
          </a:p>
        </p:txBody>
      </p:sp>
      <p:sp>
        <p:nvSpPr>
          <p:cNvPr id="93" name="Slide Number Placeholder 92">
            <a:extLst>
              <a:ext uri="{FF2B5EF4-FFF2-40B4-BE49-F238E27FC236}">
                <a16:creationId xmlns:a16="http://schemas.microsoft.com/office/drawing/2014/main" id="{D571D526-E8FB-A3AF-BDD1-3FDAC1572883}"/>
              </a:ext>
            </a:extLst>
          </p:cNvPr>
          <p:cNvSpPr>
            <a:spLocks noGrp="1"/>
          </p:cNvSpPr>
          <p:nvPr>
            <p:ph type="sldNum" sz="quarter" idx="12"/>
          </p:nvPr>
        </p:nvSpPr>
        <p:spPr/>
        <p:txBody>
          <a:bodyPr/>
          <a:lstStyle/>
          <a:p>
            <a:fld id="{D991E600-26DB-4641-A952-01083BCEDC72}" type="slidenum">
              <a:rPr lang="en-US" smtClean="0"/>
              <a:t>2</a:t>
            </a:fld>
            <a:endParaRPr lang="en-US"/>
          </a:p>
        </p:txBody>
      </p:sp>
    </p:spTree>
    <p:extLst>
      <p:ext uri="{BB962C8B-B14F-4D97-AF65-F5344CB8AC3E}">
        <p14:creationId xmlns:p14="http://schemas.microsoft.com/office/powerpoint/2010/main" val="29048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P spid="60" grpId="0" animBg="1"/>
      <p:bldP spid="61" grpId="0" animBg="1"/>
      <p:bldP spid="62" grpId="0" animBg="1"/>
      <p:bldP spid="64" grpId="0"/>
      <p:bldP spid="65" grpId="0"/>
      <p:bldP spid="66" grpId="0"/>
      <p:bldP spid="67" grpId="0" animBg="1"/>
      <p:bldP spid="68" grpId="0"/>
      <p:bldP spid="71" grpId="0"/>
      <p:bldP spid="74" grpId="0"/>
      <p:bldP spid="77" grpId="0"/>
      <p:bldP spid="83" grpId="0"/>
      <p:bldP spid="89" grpId="0"/>
      <p:bldP spid="90" grpId="0"/>
      <p:bldP spid="91" grpId="0"/>
      <p:bldP spid="9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47A3EC-3DD3-531D-A17B-59E3C91B611C}"/>
              </a:ext>
            </a:extLst>
          </p:cNvPr>
          <p:cNvSpPr/>
          <p:nvPr/>
        </p:nvSpPr>
        <p:spPr>
          <a:xfrm>
            <a:off x="0" y="0"/>
            <a:ext cx="12192000" cy="688722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TextBox 7">
            <a:extLst>
              <a:ext uri="{FF2B5EF4-FFF2-40B4-BE49-F238E27FC236}">
                <a16:creationId xmlns:a16="http://schemas.microsoft.com/office/drawing/2014/main" id="{C0F3AD5B-05FC-B4D6-DF38-A73C96153837}"/>
              </a:ext>
            </a:extLst>
          </p:cNvPr>
          <p:cNvSpPr txBox="1"/>
          <p:nvPr/>
        </p:nvSpPr>
        <p:spPr>
          <a:xfrm>
            <a:off x="4232248" y="40883"/>
            <a:ext cx="10297391" cy="646331"/>
          </a:xfrm>
          <a:prstGeom prst="rect">
            <a:avLst/>
          </a:prstGeom>
          <a:noFill/>
        </p:spPr>
        <p:txBody>
          <a:bodyPr wrap="square" rtlCol="0">
            <a:spAutoFit/>
          </a:bodyPr>
          <a:lstStyle/>
          <a:p>
            <a:r>
              <a:rPr lang="en-US" sz="3600" b="1" dirty="0">
                <a:solidFill>
                  <a:schemeClr val="bg1"/>
                </a:solidFill>
              </a:rPr>
              <a:t>MNIST Dataset</a:t>
            </a:r>
          </a:p>
        </p:txBody>
      </p:sp>
      <p:sp>
        <p:nvSpPr>
          <p:cNvPr id="51" name="Rectangle: Rounded Corners 20">
            <a:extLst>
              <a:ext uri="{FF2B5EF4-FFF2-40B4-BE49-F238E27FC236}">
                <a16:creationId xmlns:a16="http://schemas.microsoft.com/office/drawing/2014/main" id="{F88E38C1-7088-4A5D-C741-43EA186C6B45}"/>
              </a:ext>
            </a:extLst>
          </p:cNvPr>
          <p:cNvSpPr/>
          <p:nvPr/>
        </p:nvSpPr>
        <p:spPr>
          <a:xfrm>
            <a:off x="3823558" y="2824527"/>
            <a:ext cx="2205414" cy="2205211"/>
          </a:xfrm>
          <a:prstGeom prst="roundRect">
            <a:avLst>
              <a:gd name="adj" fmla="val 22843"/>
            </a:avLst>
          </a:prstGeom>
          <a:solidFill>
            <a:schemeClr val="accent3"/>
          </a:solidFill>
          <a:ln w="12700">
            <a:miter lim="400000"/>
          </a:ln>
          <a:effectLst/>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solidFill>
                <a:srgbClr val="FFFFFF"/>
              </a:solidFill>
            </a:endParaRPr>
          </a:p>
        </p:txBody>
      </p:sp>
      <p:sp>
        <p:nvSpPr>
          <p:cNvPr id="36" name="Slide Number Placeholder 1">
            <a:extLst>
              <a:ext uri="{FF2B5EF4-FFF2-40B4-BE49-F238E27FC236}">
                <a16:creationId xmlns:a16="http://schemas.microsoft.com/office/drawing/2014/main" id="{E6164CDD-C620-14C6-8C81-CA5F1918C88B}"/>
              </a:ext>
            </a:extLst>
          </p:cNvPr>
          <p:cNvSpPr txBox="1">
            <a:spLocks/>
          </p:cNvSpPr>
          <p:nvPr/>
        </p:nvSpPr>
        <p:spPr>
          <a:xfrm>
            <a:off x="9414762" y="652209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1E600-26DB-4641-A952-01083BCEDC72}" type="slidenum">
              <a:rPr lang="en-US" smtClean="0"/>
              <a:pPr/>
              <a:t>3</a:t>
            </a:fld>
            <a:endParaRPr lang="en-US"/>
          </a:p>
        </p:txBody>
      </p:sp>
      <p:sp>
        <p:nvSpPr>
          <p:cNvPr id="37" name="Rectangle: Rounded Corners 21">
            <a:extLst>
              <a:ext uri="{FF2B5EF4-FFF2-40B4-BE49-F238E27FC236}">
                <a16:creationId xmlns:a16="http://schemas.microsoft.com/office/drawing/2014/main" id="{05D4ED88-32EB-E263-2389-DDB442BBB318}"/>
              </a:ext>
            </a:extLst>
          </p:cNvPr>
          <p:cNvSpPr/>
          <p:nvPr/>
        </p:nvSpPr>
        <p:spPr>
          <a:xfrm>
            <a:off x="8298178" y="2755736"/>
            <a:ext cx="3113059" cy="3111752"/>
          </a:xfrm>
          <a:prstGeom prst="roundRect">
            <a:avLst>
              <a:gd name="adj" fmla="val 16459"/>
            </a:avLst>
          </a:prstGeom>
          <a:solidFill>
            <a:schemeClr val="accent6"/>
          </a:solidFill>
          <a:ln w="12700">
            <a:miter lim="400000"/>
          </a:ln>
          <a:effectLst/>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solidFill>
                <a:srgbClr val="FFFFFF"/>
              </a:solidFill>
            </a:endParaRPr>
          </a:p>
        </p:txBody>
      </p:sp>
      <p:sp>
        <p:nvSpPr>
          <p:cNvPr id="40" name="Rectangle 39">
            <a:extLst>
              <a:ext uri="{FF2B5EF4-FFF2-40B4-BE49-F238E27FC236}">
                <a16:creationId xmlns:a16="http://schemas.microsoft.com/office/drawing/2014/main" id="{6F45A5AC-0140-7C28-B522-DE65B63299E6}"/>
              </a:ext>
            </a:extLst>
          </p:cNvPr>
          <p:cNvSpPr/>
          <p:nvPr/>
        </p:nvSpPr>
        <p:spPr>
          <a:xfrm>
            <a:off x="227146" y="3877038"/>
            <a:ext cx="2539707" cy="1969770"/>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pPr>
            <a:r>
              <a:rPr lang="en-US" sz="1400" dirty="0">
                <a:solidFill>
                  <a:schemeClr val="bg1"/>
                </a:solidFill>
              </a:rPr>
              <a:t>MNIST (Modified National Institute of Standards and Technology database)</a:t>
            </a:r>
          </a:p>
          <a:p>
            <a:pPr>
              <a:spcBef>
                <a:spcPts val="1200"/>
              </a:spcBef>
            </a:pPr>
            <a:r>
              <a:rPr lang="en-US" sz="1400" dirty="0">
                <a:solidFill>
                  <a:schemeClr val="bg1"/>
                </a:solidFill>
              </a:rPr>
              <a:t> It is a foundational dataset in the field of machine learning, particularly for tasks involving image processing and pattern recognition.</a:t>
            </a:r>
            <a:endParaRPr lang="en-US" sz="1400" noProof="1">
              <a:solidFill>
                <a:schemeClr val="bg1"/>
              </a:solidFill>
            </a:endParaRPr>
          </a:p>
        </p:txBody>
      </p:sp>
      <p:sp>
        <p:nvSpPr>
          <p:cNvPr id="43" name="Rectangle 42">
            <a:extLst>
              <a:ext uri="{FF2B5EF4-FFF2-40B4-BE49-F238E27FC236}">
                <a16:creationId xmlns:a16="http://schemas.microsoft.com/office/drawing/2014/main" id="{ECB0BC91-B61F-EC25-67C7-6FEDAC21C517}"/>
              </a:ext>
            </a:extLst>
          </p:cNvPr>
          <p:cNvSpPr/>
          <p:nvPr/>
        </p:nvSpPr>
        <p:spPr>
          <a:xfrm>
            <a:off x="8642559" y="1579929"/>
            <a:ext cx="2641915" cy="190821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pPr>
            <a:r>
              <a:rPr lang="en-US" sz="1400" noProof="1">
                <a:solidFill>
                  <a:schemeClr val="bg1"/>
                </a:solidFill>
              </a:rPr>
              <a:t>It can be loaded directly into Python using libraries like TensorFlow, PyTorch, or through the Deep Lake open-source package</a:t>
            </a:r>
          </a:p>
          <a:p>
            <a:pPr>
              <a:spcBef>
                <a:spcPts val="1200"/>
              </a:spcBef>
            </a:pPr>
            <a:endParaRPr lang="en-US" sz="1400" noProof="1">
              <a:solidFill>
                <a:schemeClr val="bg1"/>
              </a:solidFill>
            </a:endParaRPr>
          </a:p>
          <a:p>
            <a:pPr>
              <a:spcBef>
                <a:spcPts val="1200"/>
              </a:spcBef>
            </a:pPr>
            <a:endParaRPr lang="en-US" sz="1400" noProof="1">
              <a:solidFill>
                <a:schemeClr val="bg1"/>
              </a:solidFill>
            </a:endParaRPr>
          </a:p>
        </p:txBody>
      </p:sp>
      <p:sp>
        <p:nvSpPr>
          <p:cNvPr id="46" name="Rectangle 45">
            <a:extLst>
              <a:ext uri="{FF2B5EF4-FFF2-40B4-BE49-F238E27FC236}">
                <a16:creationId xmlns:a16="http://schemas.microsoft.com/office/drawing/2014/main" id="{034C37BA-B8DB-CEA7-BEFF-941F06DF6C99}"/>
              </a:ext>
            </a:extLst>
          </p:cNvPr>
          <p:cNvSpPr/>
          <p:nvPr/>
        </p:nvSpPr>
        <p:spPr>
          <a:xfrm>
            <a:off x="6191334" y="4039593"/>
            <a:ext cx="2106844" cy="2185214"/>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pPr>
            <a:r>
              <a:rPr lang="en-US" sz="1400" dirty="0">
                <a:solidFill>
                  <a:schemeClr val="bg1"/>
                </a:solidFill>
              </a:rPr>
              <a:t>The dataset serves as a benchmark for evaluating the performance of various image processing systems, including those based on neural networks and other machine learning techniques.</a:t>
            </a:r>
          </a:p>
          <a:p>
            <a:pPr>
              <a:spcBef>
                <a:spcPts val="1200"/>
              </a:spcBef>
            </a:pPr>
            <a:endParaRPr lang="en-US" sz="1400" noProof="1">
              <a:solidFill>
                <a:schemeClr val="bg1"/>
              </a:solidFill>
            </a:endParaRPr>
          </a:p>
        </p:txBody>
      </p:sp>
      <p:sp>
        <p:nvSpPr>
          <p:cNvPr id="49" name="Rectangle 48">
            <a:extLst>
              <a:ext uri="{FF2B5EF4-FFF2-40B4-BE49-F238E27FC236}">
                <a16:creationId xmlns:a16="http://schemas.microsoft.com/office/drawing/2014/main" id="{4D5D70F7-1188-3324-BC77-CDA762BD9E1C}"/>
              </a:ext>
            </a:extLst>
          </p:cNvPr>
          <p:cNvSpPr/>
          <p:nvPr/>
        </p:nvSpPr>
        <p:spPr>
          <a:xfrm>
            <a:off x="4229182" y="732262"/>
            <a:ext cx="1846203" cy="1969770"/>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pPr>
            <a:r>
              <a:rPr lang="en-US" sz="1400" dirty="0">
                <a:solidFill>
                  <a:schemeClr val="bg1"/>
                </a:solidFill>
              </a:rPr>
              <a:t>It consists of a large collection of 70,000 handwritten digits, divided into a training set of 60,000 examples and a test set of 10,000 examples. </a:t>
            </a:r>
          </a:p>
          <a:p>
            <a:pPr>
              <a:spcBef>
                <a:spcPts val="1200"/>
              </a:spcBef>
            </a:pPr>
            <a:endParaRPr lang="en-US" sz="1400" noProof="1">
              <a:solidFill>
                <a:schemeClr val="bg1"/>
              </a:solidFill>
            </a:endParaRPr>
          </a:p>
        </p:txBody>
      </p:sp>
      <p:sp>
        <p:nvSpPr>
          <p:cNvPr id="50" name="Rectangle: Rounded Corners 19">
            <a:extLst>
              <a:ext uri="{FF2B5EF4-FFF2-40B4-BE49-F238E27FC236}">
                <a16:creationId xmlns:a16="http://schemas.microsoft.com/office/drawing/2014/main" id="{AD3F49B7-372B-FCA7-835A-776CBD1B06E2}"/>
              </a:ext>
            </a:extLst>
          </p:cNvPr>
          <p:cNvSpPr/>
          <p:nvPr/>
        </p:nvSpPr>
        <p:spPr>
          <a:xfrm>
            <a:off x="2389088" y="2061156"/>
            <a:ext cx="1857383" cy="1860162"/>
          </a:xfrm>
          <a:prstGeom prst="roundRect">
            <a:avLst>
              <a:gd name="adj" fmla="val 26792"/>
            </a:avLst>
          </a:prstGeom>
          <a:solidFill>
            <a:schemeClr val="accent2"/>
          </a:solidFill>
          <a:ln w="12700">
            <a:miter lim="400000"/>
          </a:ln>
          <a:effectLst/>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solidFill>
                <a:srgbClr val="FFFFFF"/>
              </a:solidFill>
            </a:endParaRPr>
          </a:p>
        </p:txBody>
      </p:sp>
      <p:sp>
        <p:nvSpPr>
          <p:cNvPr id="52" name="Shape">
            <a:extLst>
              <a:ext uri="{FF2B5EF4-FFF2-40B4-BE49-F238E27FC236}">
                <a16:creationId xmlns:a16="http://schemas.microsoft.com/office/drawing/2014/main" id="{08EA9F30-FF8C-4C24-BC30-5B186D7BDE7A}"/>
              </a:ext>
            </a:extLst>
          </p:cNvPr>
          <p:cNvSpPr/>
          <p:nvPr/>
        </p:nvSpPr>
        <p:spPr>
          <a:xfrm>
            <a:off x="2623342" y="2296798"/>
            <a:ext cx="1388875" cy="1388879"/>
          </a:xfrm>
          <a:custGeom>
            <a:avLst/>
            <a:gdLst/>
            <a:ahLst/>
            <a:cxnLst>
              <a:cxn ang="0">
                <a:pos x="wd2" y="hd2"/>
              </a:cxn>
              <a:cxn ang="5400000">
                <a:pos x="wd2" y="hd2"/>
              </a:cxn>
              <a:cxn ang="10800000">
                <a:pos x="wd2" y="hd2"/>
              </a:cxn>
              <a:cxn ang="16200000">
                <a:pos x="wd2" y="hd2"/>
              </a:cxn>
            </a:cxnLst>
            <a:rect l="0" t="0" r="r" b="b"/>
            <a:pathLst>
              <a:path w="21600" h="21600" extrusionOk="0">
                <a:moveTo>
                  <a:pt x="17267" y="21600"/>
                </a:moveTo>
                <a:lnTo>
                  <a:pt x="4333" y="21600"/>
                </a:lnTo>
                <a:cubicBezTo>
                  <a:pt x="1940" y="21600"/>
                  <a:pt x="0" y="19660"/>
                  <a:pt x="0" y="17267"/>
                </a:cubicBezTo>
                <a:lnTo>
                  <a:pt x="0" y="4333"/>
                </a:lnTo>
                <a:cubicBezTo>
                  <a:pt x="0" y="1940"/>
                  <a:pt x="1940" y="0"/>
                  <a:pt x="4333" y="0"/>
                </a:cubicBezTo>
                <a:lnTo>
                  <a:pt x="17267" y="0"/>
                </a:lnTo>
                <a:cubicBezTo>
                  <a:pt x="19660" y="0"/>
                  <a:pt x="21600" y="1940"/>
                  <a:pt x="21600" y="4333"/>
                </a:cubicBezTo>
                <a:lnTo>
                  <a:pt x="21600" y="17267"/>
                </a:lnTo>
                <a:cubicBezTo>
                  <a:pt x="21600" y="19660"/>
                  <a:pt x="19660" y="21600"/>
                  <a:pt x="17267" y="21600"/>
                </a:cubicBezTo>
                <a:close/>
              </a:path>
            </a:pathLst>
          </a:custGeom>
          <a:gradFill>
            <a:gsLst>
              <a:gs pos="50000">
                <a:schemeClr val="bg1">
                  <a:lumMod val="95000"/>
                </a:schemeClr>
              </a:gs>
              <a:gs pos="100000">
                <a:schemeClr val="bg1"/>
              </a:gs>
            </a:gsLst>
            <a:lin ang="2700000" scaled="0"/>
          </a:gra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pic>
        <p:nvPicPr>
          <p:cNvPr id="53" name="Graphic 21" descr="Head with gears">
            <a:extLst>
              <a:ext uri="{FF2B5EF4-FFF2-40B4-BE49-F238E27FC236}">
                <a16:creationId xmlns:a16="http://schemas.microsoft.com/office/drawing/2014/main" id="{4525A20B-2C80-DCD6-A441-47D9174BC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0579" y="2534037"/>
            <a:ext cx="914400" cy="914400"/>
          </a:xfrm>
          <a:prstGeom prst="rect">
            <a:avLst/>
          </a:prstGeom>
        </p:spPr>
      </p:pic>
      <p:sp>
        <p:nvSpPr>
          <p:cNvPr id="54" name="Shape">
            <a:extLst>
              <a:ext uri="{FF2B5EF4-FFF2-40B4-BE49-F238E27FC236}">
                <a16:creationId xmlns:a16="http://schemas.microsoft.com/office/drawing/2014/main" id="{1021F56A-B5F6-BAAB-994F-924AA5457F71}"/>
              </a:ext>
            </a:extLst>
          </p:cNvPr>
          <p:cNvSpPr/>
          <p:nvPr/>
        </p:nvSpPr>
        <p:spPr>
          <a:xfrm>
            <a:off x="8529528" y="2989934"/>
            <a:ext cx="2641916" cy="2641916"/>
          </a:xfrm>
          <a:custGeom>
            <a:avLst/>
            <a:gdLst/>
            <a:ahLst/>
            <a:cxnLst>
              <a:cxn ang="0">
                <a:pos x="wd2" y="hd2"/>
              </a:cxn>
              <a:cxn ang="5400000">
                <a:pos x="wd2" y="hd2"/>
              </a:cxn>
              <a:cxn ang="10800000">
                <a:pos x="wd2" y="hd2"/>
              </a:cxn>
              <a:cxn ang="16200000">
                <a:pos x="wd2" y="hd2"/>
              </a:cxn>
            </a:cxnLst>
            <a:rect l="0" t="0" r="r" b="b"/>
            <a:pathLst>
              <a:path w="21600" h="21600" extrusionOk="0">
                <a:moveTo>
                  <a:pt x="19322" y="21600"/>
                </a:moveTo>
                <a:lnTo>
                  <a:pt x="2278" y="21600"/>
                </a:lnTo>
                <a:cubicBezTo>
                  <a:pt x="1020" y="21600"/>
                  <a:pt x="0" y="20580"/>
                  <a:pt x="0" y="19322"/>
                </a:cubicBezTo>
                <a:lnTo>
                  <a:pt x="0" y="2278"/>
                </a:lnTo>
                <a:cubicBezTo>
                  <a:pt x="0" y="1020"/>
                  <a:pt x="1020" y="0"/>
                  <a:pt x="2278" y="0"/>
                </a:cubicBezTo>
                <a:lnTo>
                  <a:pt x="19322" y="0"/>
                </a:lnTo>
                <a:cubicBezTo>
                  <a:pt x="20580" y="0"/>
                  <a:pt x="21600" y="1020"/>
                  <a:pt x="21600" y="2278"/>
                </a:cubicBezTo>
                <a:lnTo>
                  <a:pt x="21600" y="19322"/>
                </a:lnTo>
                <a:cubicBezTo>
                  <a:pt x="21600" y="20580"/>
                  <a:pt x="20580" y="21600"/>
                  <a:pt x="19322" y="21600"/>
                </a:cubicBezTo>
                <a:close/>
              </a:path>
            </a:pathLst>
          </a:custGeom>
          <a:gradFill>
            <a:gsLst>
              <a:gs pos="50000">
                <a:schemeClr val="bg1">
                  <a:lumMod val="95000"/>
                </a:schemeClr>
              </a:gs>
              <a:gs pos="100000">
                <a:schemeClr val="bg1"/>
              </a:gs>
            </a:gsLst>
            <a:lin ang="2700000" scaled="0"/>
          </a:gra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pic>
        <p:nvPicPr>
          <p:cNvPr id="55" name="Graphic 24" descr="Lights On">
            <a:extLst>
              <a:ext uri="{FF2B5EF4-FFF2-40B4-BE49-F238E27FC236}">
                <a16:creationId xmlns:a16="http://schemas.microsoft.com/office/drawing/2014/main" id="{AF6FF991-F158-2464-0F1D-595F314DFB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8481" y="3298887"/>
            <a:ext cx="2024011" cy="2024011"/>
          </a:xfrm>
          <a:prstGeom prst="rect">
            <a:avLst/>
          </a:prstGeom>
        </p:spPr>
      </p:pic>
      <p:sp>
        <p:nvSpPr>
          <p:cNvPr id="56" name="Shape">
            <a:extLst>
              <a:ext uri="{FF2B5EF4-FFF2-40B4-BE49-F238E27FC236}">
                <a16:creationId xmlns:a16="http://schemas.microsoft.com/office/drawing/2014/main" id="{334E8D11-6553-B51D-2422-C7568970E5FE}"/>
              </a:ext>
            </a:extLst>
          </p:cNvPr>
          <p:cNvSpPr/>
          <p:nvPr/>
        </p:nvSpPr>
        <p:spPr>
          <a:xfrm>
            <a:off x="4229182" y="2987883"/>
            <a:ext cx="1734016" cy="1734019"/>
          </a:xfrm>
          <a:custGeom>
            <a:avLst/>
            <a:gdLst/>
            <a:ahLst/>
            <a:cxnLst>
              <a:cxn ang="0">
                <a:pos x="wd2" y="hd2"/>
              </a:cxn>
              <a:cxn ang="5400000">
                <a:pos x="wd2" y="hd2"/>
              </a:cxn>
              <a:cxn ang="10800000">
                <a:pos x="wd2" y="hd2"/>
              </a:cxn>
              <a:cxn ang="16200000">
                <a:pos x="wd2" y="hd2"/>
              </a:cxn>
            </a:cxnLst>
            <a:rect l="0" t="0" r="r" b="b"/>
            <a:pathLst>
              <a:path w="21600" h="21600" extrusionOk="0">
                <a:moveTo>
                  <a:pt x="18130" y="21600"/>
                </a:moveTo>
                <a:lnTo>
                  <a:pt x="3471" y="21600"/>
                </a:lnTo>
                <a:cubicBezTo>
                  <a:pt x="1554" y="21600"/>
                  <a:pt x="0" y="20046"/>
                  <a:pt x="0" y="18129"/>
                </a:cubicBezTo>
                <a:lnTo>
                  <a:pt x="0" y="3471"/>
                </a:lnTo>
                <a:cubicBezTo>
                  <a:pt x="0" y="1554"/>
                  <a:pt x="1554" y="0"/>
                  <a:pt x="3471" y="0"/>
                </a:cubicBezTo>
                <a:lnTo>
                  <a:pt x="18130" y="0"/>
                </a:lnTo>
                <a:cubicBezTo>
                  <a:pt x="20046" y="0"/>
                  <a:pt x="21600" y="1554"/>
                  <a:pt x="21600" y="3471"/>
                </a:cubicBezTo>
                <a:lnTo>
                  <a:pt x="21600" y="18129"/>
                </a:lnTo>
                <a:cubicBezTo>
                  <a:pt x="21600" y="20046"/>
                  <a:pt x="20046" y="21600"/>
                  <a:pt x="18130" y="21600"/>
                </a:cubicBezTo>
                <a:close/>
              </a:path>
            </a:pathLst>
          </a:custGeom>
          <a:gradFill>
            <a:gsLst>
              <a:gs pos="50000">
                <a:schemeClr val="bg1">
                  <a:lumMod val="95000"/>
                </a:schemeClr>
              </a:gs>
              <a:gs pos="100000">
                <a:schemeClr val="bg1"/>
              </a:gs>
            </a:gsLst>
            <a:lin ang="2700000" scaled="0"/>
          </a:gra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pic>
        <p:nvPicPr>
          <p:cNvPr id="57" name="Graphic 22" descr="Eye">
            <a:extLst>
              <a:ext uri="{FF2B5EF4-FFF2-40B4-BE49-F238E27FC236}">
                <a16:creationId xmlns:a16="http://schemas.microsoft.com/office/drawing/2014/main" id="{4B331C37-301C-3E4D-48E4-BAC561FFC5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74482" y="3163904"/>
            <a:ext cx="1388875" cy="1388875"/>
          </a:xfrm>
          <a:prstGeom prst="rect">
            <a:avLst/>
          </a:prstGeom>
        </p:spPr>
      </p:pic>
      <p:sp>
        <p:nvSpPr>
          <p:cNvPr id="58" name="Rectangle: Rounded Corners 12">
            <a:extLst>
              <a:ext uri="{FF2B5EF4-FFF2-40B4-BE49-F238E27FC236}">
                <a16:creationId xmlns:a16="http://schemas.microsoft.com/office/drawing/2014/main" id="{B9D7A59D-FE8B-426F-E4F2-59E385FB0BBF}"/>
              </a:ext>
            </a:extLst>
          </p:cNvPr>
          <p:cNvSpPr/>
          <p:nvPr/>
        </p:nvSpPr>
        <p:spPr>
          <a:xfrm>
            <a:off x="6058095" y="1465219"/>
            <a:ext cx="2457701" cy="2456099"/>
          </a:xfrm>
          <a:prstGeom prst="roundRect">
            <a:avLst>
              <a:gd name="adj" fmla="val 20892"/>
            </a:avLst>
          </a:prstGeom>
          <a:solidFill>
            <a:schemeClr val="accent4"/>
          </a:solidFill>
          <a:ln w="12700">
            <a:miter lim="400000"/>
          </a:ln>
          <a:effectLst/>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solidFill>
                <a:srgbClr val="FFFFFF"/>
              </a:solidFill>
            </a:endParaRPr>
          </a:p>
        </p:txBody>
      </p:sp>
      <p:sp>
        <p:nvSpPr>
          <p:cNvPr id="59" name="Shape">
            <a:extLst>
              <a:ext uri="{FF2B5EF4-FFF2-40B4-BE49-F238E27FC236}">
                <a16:creationId xmlns:a16="http://schemas.microsoft.com/office/drawing/2014/main" id="{1C6171F3-EF6B-DC4F-7984-53EF5388D426}"/>
              </a:ext>
            </a:extLst>
          </p:cNvPr>
          <p:cNvSpPr/>
          <p:nvPr/>
        </p:nvSpPr>
        <p:spPr>
          <a:xfrm>
            <a:off x="6297900" y="1700163"/>
            <a:ext cx="1986289" cy="1986292"/>
          </a:xfrm>
          <a:custGeom>
            <a:avLst/>
            <a:gdLst/>
            <a:ahLst/>
            <a:cxnLst>
              <a:cxn ang="0">
                <a:pos x="wd2" y="hd2"/>
              </a:cxn>
              <a:cxn ang="5400000">
                <a:pos x="wd2" y="hd2"/>
              </a:cxn>
              <a:cxn ang="10800000">
                <a:pos x="wd2" y="hd2"/>
              </a:cxn>
              <a:cxn ang="16200000">
                <a:pos x="wd2" y="hd2"/>
              </a:cxn>
            </a:cxnLst>
            <a:rect l="0" t="0" r="r" b="b"/>
            <a:pathLst>
              <a:path w="21600" h="21600" extrusionOk="0">
                <a:moveTo>
                  <a:pt x="18570" y="21600"/>
                </a:moveTo>
                <a:lnTo>
                  <a:pt x="3030" y="21600"/>
                </a:lnTo>
                <a:cubicBezTo>
                  <a:pt x="1357" y="21600"/>
                  <a:pt x="0" y="20243"/>
                  <a:pt x="0" y="18570"/>
                </a:cubicBezTo>
                <a:lnTo>
                  <a:pt x="0" y="3030"/>
                </a:lnTo>
                <a:cubicBezTo>
                  <a:pt x="0" y="1357"/>
                  <a:pt x="1357" y="0"/>
                  <a:pt x="3030" y="0"/>
                </a:cubicBezTo>
                <a:lnTo>
                  <a:pt x="18570" y="0"/>
                </a:lnTo>
                <a:cubicBezTo>
                  <a:pt x="20243" y="0"/>
                  <a:pt x="21600" y="1357"/>
                  <a:pt x="21600" y="3030"/>
                </a:cubicBezTo>
                <a:lnTo>
                  <a:pt x="21600" y="18570"/>
                </a:lnTo>
                <a:cubicBezTo>
                  <a:pt x="21600" y="20243"/>
                  <a:pt x="20243" y="21600"/>
                  <a:pt x="18570" y="21600"/>
                </a:cubicBezTo>
                <a:close/>
              </a:path>
            </a:pathLst>
          </a:custGeom>
          <a:gradFill>
            <a:gsLst>
              <a:gs pos="50000">
                <a:schemeClr val="bg1">
                  <a:lumMod val="95000"/>
                </a:schemeClr>
              </a:gs>
              <a:gs pos="100000">
                <a:schemeClr val="bg1"/>
              </a:gs>
            </a:gsLst>
            <a:lin ang="2700000" scaled="0"/>
          </a:gra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ndParaRPr>
          </a:p>
        </p:txBody>
      </p:sp>
      <p:pic>
        <p:nvPicPr>
          <p:cNvPr id="60" name="Graphic 23" descr="Bullseye">
            <a:extLst>
              <a:ext uri="{FF2B5EF4-FFF2-40B4-BE49-F238E27FC236}">
                <a16:creationId xmlns:a16="http://schemas.microsoft.com/office/drawing/2014/main" id="{D260B52F-58B9-48C3-28B2-E30DA267C1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91678" y="1993943"/>
            <a:ext cx="1398733" cy="1398733"/>
          </a:xfrm>
          <a:prstGeom prst="rect">
            <a:avLst/>
          </a:prstGeom>
        </p:spPr>
      </p:pic>
      <p:sp>
        <p:nvSpPr>
          <p:cNvPr id="64" name="Rectangle 63">
            <a:extLst>
              <a:ext uri="{FF2B5EF4-FFF2-40B4-BE49-F238E27FC236}">
                <a16:creationId xmlns:a16="http://schemas.microsoft.com/office/drawing/2014/main" id="{DBA527CC-1660-8CE8-2CC7-ED82B7E87D96}"/>
              </a:ext>
            </a:extLst>
          </p:cNvPr>
          <p:cNvSpPr/>
          <p:nvPr/>
        </p:nvSpPr>
        <p:spPr>
          <a:xfrm>
            <a:off x="156207" y="1713950"/>
            <a:ext cx="2110712" cy="22204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3" name="Picture 62" descr="A number set on a white background&#10;&#10;Description automatically generated">
            <a:extLst>
              <a:ext uri="{FF2B5EF4-FFF2-40B4-BE49-F238E27FC236}">
                <a16:creationId xmlns:a16="http://schemas.microsoft.com/office/drawing/2014/main" id="{ABB4F39E-AE2C-CE86-4287-3071AF2B291A}"/>
              </a:ext>
            </a:extLst>
          </p:cNvPr>
          <p:cNvPicPr>
            <a:picLocks noChangeAspect="1"/>
          </p:cNvPicPr>
          <p:nvPr/>
        </p:nvPicPr>
        <p:blipFill>
          <a:blip r:embed="rId11"/>
          <a:stretch>
            <a:fillRect/>
          </a:stretch>
        </p:blipFill>
        <p:spPr>
          <a:xfrm>
            <a:off x="199253" y="1792457"/>
            <a:ext cx="2047056" cy="1998612"/>
          </a:xfrm>
          <a:prstGeom prst="rect">
            <a:avLst/>
          </a:prstGeom>
        </p:spPr>
      </p:pic>
      <p:sp>
        <p:nvSpPr>
          <p:cNvPr id="66" name="TextBox 65">
            <a:extLst>
              <a:ext uri="{FF2B5EF4-FFF2-40B4-BE49-F238E27FC236}">
                <a16:creationId xmlns:a16="http://schemas.microsoft.com/office/drawing/2014/main" id="{868BD46F-BAC7-F327-1AAA-DB37F78CA263}"/>
              </a:ext>
            </a:extLst>
          </p:cNvPr>
          <p:cNvSpPr txBox="1"/>
          <p:nvPr/>
        </p:nvSpPr>
        <p:spPr>
          <a:xfrm>
            <a:off x="9016619" y="6429849"/>
            <a:ext cx="5127811" cy="276999"/>
          </a:xfrm>
          <a:prstGeom prst="rect">
            <a:avLst/>
          </a:prstGeom>
          <a:noFill/>
        </p:spPr>
        <p:txBody>
          <a:bodyPr wrap="square" rtlCol="0">
            <a:spAutoFit/>
          </a:bodyPr>
          <a:lstStyle/>
          <a:p>
            <a:r>
              <a:rPr lang="en-US" sz="1200" i="1" dirty="0">
                <a:solidFill>
                  <a:schemeClr val="bg2"/>
                </a:solidFill>
                <a:hlinkClick r:id="rId12" tooltip="http://yann.lecun.com/exdb/mnist/">
                  <a:extLst>
                    <a:ext uri="{A12FA001-AC4F-418D-AE19-62706E023703}">
                      <ahyp:hlinkClr xmlns:ahyp="http://schemas.microsoft.com/office/drawing/2018/hyperlinkcolor" val="tx"/>
                    </a:ext>
                  </a:extLst>
                </a:hlinkClick>
              </a:rPr>
              <a:t>http://</a:t>
            </a:r>
            <a:r>
              <a:rPr lang="en-US" sz="1200" i="1" dirty="0" err="1">
                <a:solidFill>
                  <a:schemeClr val="bg2"/>
                </a:solidFill>
                <a:hlinkClick r:id="rId12" tooltip="http://yann.lecun.com/exdb/mnist/">
                  <a:extLst>
                    <a:ext uri="{A12FA001-AC4F-418D-AE19-62706E023703}">
                      <ahyp:hlinkClr xmlns:ahyp="http://schemas.microsoft.com/office/drawing/2018/hyperlinkcolor" val="tx"/>
                    </a:ext>
                  </a:extLst>
                </a:hlinkClick>
              </a:rPr>
              <a:t>yann.lecun.com</a:t>
            </a:r>
            <a:r>
              <a:rPr lang="en-US" sz="1200" i="1" dirty="0">
                <a:solidFill>
                  <a:schemeClr val="bg2"/>
                </a:solidFill>
                <a:hlinkClick r:id="rId12" tooltip="http://yann.lecun.com/exdb/mnist/">
                  <a:extLst>
                    <a:ext uri="{A12FA001-AC4F-418D-AE19-62706E023703}">
                      <ahyp:hlinkClr xmlns:ahyp="http://schemas.microsoft.com/office/drawing/2018/hyperlinkcolor" val="tx"/>
                    </a:ext>
                  </a:extLst>
                </a:hlinkClick>
              </a:rPr>
              <a:t>/</a:t>
            </a:r>
            <a:r>
              <a:rPr lang="en-US" sz="1200" i="1" dirty="0" err="1">
                <a:solidFill>
                  <a:schemeClr val="bg2"/>
                </a:solidFill>
                <a:hlinkClick r:id="rId12" tooltip="http://yann.lecun.com/exdb/mnist/">
                  <a:extLst>
                    <a:ext uri="{A12FA001-AC4F-418D-AE19-62706E023703}">
                      <ahyp:hlinkClr xmlns:ahyp="http://schemas.microsoft.com/office/drawing/2018/hyperlinkcolor" val="tx"/>
                    </a:ext>
                  </a:extLst>
                </a:hlinkClick>
              </a:rPr>
              <a:t>exdb</a:t>
            </a:r>
            <a:r>
              <a:rPr lang="en-US" sz="1200" i="1" dirty="0">
                <a:solidFill>
                  <a:schemeClr val="bg2"/>
                </a:solidFill>
                <a:hlinkClick r:id="rId12" tooltip="http://yann.lecun.com/exdb/mnist/">
                  <a:extLst>
                    <a:ext uri="{A12FA001-AC4F-418D-AE19-62706E023703}">
                      <ahyp:hlinkClr xmlns:ahyp="http://schemas.microsoft.com/office/drawing/2018/hyperlinkcolor" val="tx"/>
                    </a:ext>
                  </a:extLst>
                </a:hlinkClick>
              </a:rPr>
              <a:t>/</a:t>
            </a:r>
            <a:r>
              <a:rPr lang="en-US" sz="1200" i="1" dirty="0" err="1">
                <a:solidFill>
                  <a:schemeClr val="bg2"/>
                </a:solidFill>
                <a:hlinkClick r:id="rId12" tooltip="http://yann.lecun.com/exdb/mnist/">
                  <a:extLst>
                    <a:ext uri="{A12FA001-AC4F-418D-AE19-62706E023703}">
                      <ahyp:hlinkClr xmlns:ahyp="http://schemas.microsoft.com/office/drawing/2018/hyperlinkcolor" val="tx"/>
                    </a:ext>
                  </a:extLst>
                </a:hlinkClick>
              </a:rPr>
              <a:t>mnist</a:t>
            </a:r>
            <a:r>
              <a:rPr lang="en-US" sz="1200" i="1" dirty="0">
                <a:solidFill>
                  <a:schemeClr val="bg2"/>
                </a:solidFill>
                <a:hlinkClick r:id="rId12" tooltip="http://yann.lecun.com/exdb/mnist/">
                  <a:extLst>
                    <a:ext uri="{A12FA001-AC4F-418D-AE19-62706E023703}">
                      <ahyp:hlinkClr xmlns:ahyp="http://schemas.microsoft.com/office/drawing/2018/hyperlinkcolor" val="tx"/>
                    </a:ext>
                  </a:extLst>
                </a:hlinkClick>
              </a:rPr>
              <a:t>/</a:t>
            </a:r>
            <a:endParaRPr lang="en-US" sz="1200" i="1" dirty="0">
              <a:solidFill>
                <a:schemeClr val="bg2"/>
              </a:solidFill>
            </a:endParaRPr>
          </a:p>
        </p:txBody>
      </p:sp>
    </p:spTree>
    <p:extLst>
      <p:ext uri="{BB962C8B-B14F-4D97-AF65-F5344CB8AC3E}">
        <p14:creationId xmlns:p14="http://schemas.microsoft.com/office/powerpoint/2010/main" val="307452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additive="base">
                                        <p:cTn id="37" dur="500" fill="hold"/>
                                        <p:tgtEl>
                                          <p:spTgt spid="49"/>
                                        </p:tgtEl>
                                        <p:attrNameLst>
                                          <p:attrName>ppt_x</p:attrName>
                                        </p:attrNameLst>
                                      </p:cBhvr>
                                      <p:tavLst>
                                        <p:tav tm="0">
                                          <p:val>
                                            <p:strVal val="#ppt_x"/>
                                          </p:val>
                                        </p:tav>
                                        <p:tav tm="100000">
                                          <p:val>
                                            <p:strVal val="#ppt_x"/>
                                          </p:val>
                                        </p:tav>
                                      </p:tavLst>
                                    </p:anim>
                                    <p:anim calcmode="lin" valueType="num">
                                      <p:cBhvr additive="base">
                                        <p:cTn id="38" dur="500" fill="hold"/>
                                        <p:tgtEl>
                                          <p:spTgt spid="4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ppt_x"/>
                                          </p:val>
                                        </p:tav>
                                        <p:tav tm="100000">
                                          <p:val>
                                            <p:strVal val="#ppt_x"/>
                                          </p:val>
                                        </p:tav>
                                      </p:tavLst>
                                    </p:anim>
                                    <p:anim calcmode="lin" valueType="num">
                                      <p:cBhvr additive="base">
                                        <p:cTn id="42" dur="500" fill="hold"/>
                                        <p:tgtEl>
                                          <p:spTgt spid="5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500" fill="hold"/>
                                        <p:tgtEl>
                                          <p:spTgt spid="57"/>
                                        </p:tgtEl>
                                        <p:attrNameLst>
                                          <p:attrName>ppt_x</p:attrName>
                                        </p:attrNameLst>
                                      </p:cBhvr>
                                      <p:tavLst>
                                        <p:tav tm="0">
                                          <p:val>
                                            <p:strVal val="#ppt_x"/>
                                          </p:val>
                                        </p:tav>
                                        <p:tav tm="100000">
                                          <p:val>
                                            <p:strVal val="#ppt_x"/>
                                          </p:val>
                                        </p:tav>
                                      </p:tavLst>
                                    </p:anim>
                                    <p:anim calcmode="lin" valueType="num">
                                      <p:cBhvr additive="base">
                                        <p:cTn id="4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500" fill="hold"/>
                                        <p:tgtEl>
                                          <p:spTgt spid="59"/>
                                        </p:tgtEl>
                                        <p:attrNameLst>
                                          <p:attrName>ppt_x</p:attrName>
                                        </p:attrNameLst>
                                      </p:cBhvr>
                                      <p:tavLst>
                                        <p:tav tm="0">
                                          <p:val>
                                            <p:strVal val="#ppt_x"/>
                                          </p:val>
                                        </p:tav>
                                        <p:tav tm="100000">
                                          <p:val>
                                            <p:strVal val="#ppt_x"/>
                                          </p:val>
                                        </p:tav>
                                      </p:tavLst>
                                    </p:anim>
                                    <p:anim calcmode="lin" valueType="num">
                                      <p:cBhvr additive="base">
                                        <p:cTn id="56" dur="500" fill="hold"/>
                                        <p:tgtEl>
                                          <p:spTgt spid="5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500" fill="hold"/>
                                        <p:tgtEl>
                                          <p:spTgt spid="60"/>
                                        </p:tgtEl>
                                        <p:attrNameLst>
                                          <p:attrName>ppt_x</p:attrName>
                                        </p:attrNameLst>
                                      </p:cBhvr>
                                      <p:tavLst>
                                        <p:tav tm="0">
                                          <p:val>
                                            <p:strVal val="#ppt_x"/>
                                          </p:val>
                                        </p:tav>
                                        <p:tav tm="100000">
                                          <p:val>
                                            <p:strVal val="#ppt_x"/>
                                          </p:val>
                                        </p:tav>
                                      </p:tavLst>
                                    </p:anim>
                                    <p:anim calcmode="lin" valueType="num">
                                      <p:cBhvr additive="base">
                                        <p:cTn id="60" dur="500" fill="hold"/>
                                        <p:tgtEl>
                                          <p:spTgt spid="6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additive="base">
                                        <p:cTn id="69" dur="500" fill="hold"/>
                                        <p:tgtEl>
                                          <p:spTgt spid="43"/>
                                        </p:tgtEl>
                                        <p:attrNameLst>
                                          <p:attrName>ppt_x</p:attrName>
                                        </p:attrNameLst>
                                      </p:cBhvr>
                                      <p:tavLst>
                                        <p:tav tm="0">
                                          <p:val>
                                            <p:strVal val="#ppt_x"/>
                                          </p:val>
                                        </p:tav>
                                        <p:tav tm="100000">
                                          <p:val>
                                            <p:strVal val="#ppt_x"/>
                                          </p:val>
                                        </p:tav>
                                      </p:tavLst>
                                    </p:anim>
                                    <p:anim calcmode="lin" valueType="num">
                                      <p:cBhvr additive="base">
                                        <p:cTn id="70" dur="500" fill="hold"/>
                                        <p:tgtEl>
                                          <p:spTgt spid="43"/>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anim calcmode="lin" valueType="num">
                                      <p:cBhvr additive="base">
                                        <p:cTn id="73" dur="500" fill="hold"/>
                                        <p:tgtEl>
                                          <p:spTgt spid="55"/>
                                        </p:tgtEl>
                                        <p:attrNameLst>
                                          <p:attrName>ppt_x</p:attrName>
                                        </p:attrNameLst>
                                      </p:cBhvr>
                                      <p:tavLst>
                                        <p:tav tm="0">
                                          <p:val>
                                            <p:strVal val="#ppt_x"/>
                                          </p:val>
                                        </p:tav>
                                        <p:tav tm="100000">
                                          <p:val>
                                            <p:strVal val="#ppt_x"/>
                                          </p:val>
                                        </p:tav>
                                      </p:tavLst>
                                    </p:anim>
                                    <p:anim calcmode="lin" valueType="num">
                                      <p:cBhvr additive="base">
                                        <p:cTn id="74" dur="500" fill="hold"/>
                                        <p:tgtEl>
                                          <p:spTgt spid="5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additive="base">
                                        <p:cTn id="77" dur="500" fill="hold"/>
                                        <p:tgtEl>
                                          <p:spTgt spid="54"/>
                                        </p:tgtEl>
                                        <p:attrNameLst>
                                          <p:attrName>ppt_x</p:attrName>
                                        </p:attrNameLst>
                                      </p:cBhvr>
                                      <p:tavLst>
                                        <p:tav tm="0">
                                          <p:val>
                                            <p:strVal val="#ppt_x"/>
                                          </p:val>
                                        </p:tav>
                                        <p:tav tm="100000">
                                          <p:val>
                                            <p:strVal val="#ppt_x"/>
                                          </p:val>
                                        </p:tav>
                                      </p:tavLst>
                                    </p:anim>
                                    <p:anim calcmode="lin" valueType="num">
                                      <p:cBhvr additive="base">
                                        <p:cTn id="78" dur="500" fill="hold"/>
                                        <p:tgtEl>
                                          <p:spTgt spid="54"/>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additive="base">
                                        <p:cTn id="81" dur="500" fill="hold"/>
                                        <p:tgtEl>
                                          <p:spTgt spid="37"/>
                                        </p:tgtEl>
                                        <p:attrNameLst>
                                          <p:attrName>ppt_x</p:attrName>
                                        </p:attrNameLst>
                                      </p:cBhvr>
                                      <p:tavLst>
                                        <p:tav tm="0">
                                          <p:val>
                                            <p:strVal val="#ppt_x"/>
                                          </p:val>
                                        </p:tav>
                                        <p:tav tm="100000">
                                          <p:val>
                                            <p:strVal val="#ppt_x"/>
                                          </p:val>
                                        </p:tav>
                                      </p:tavLst>
                                    </p:anim>
                                    <p:anim calcmode="lin" valueType="num">
                                      <p:cBhvr additive="base">
                                        <p:cTn id="8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37" grpId="0" animBg="1"/>
      <p:bldP spid="40" grpId="0"/>
      <p:bldP spid="43" grpId="0"/>
      <p:bldP spid="46" grpId="0"/>
      <p:bldP spid="49" grpId="0"/>
      <p:bldP spid="50" grpId="0" animBg="1"/>
      <p:bldP spid="52" grpId="0" animBg="1"/>
      <p:bldP spid="54" grpId="0" animBg="1"/>
      <p:bldP spid="56" grpId="0" animBg="1"/>
      <p:bldP spid="58" grpId="0" animBg="1"/>
      <p:bldP spid="59" grpId="0" animBg="1"/>
      <p:bldP spid="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22CFBF-CE59-A40F-37DC-7CB2CB8A9DBD}"/>
              </a:ext>
            </a:extLst>
          </p:cNvPr>
          <p:cNvSpPr/>
          <p:nvPr/>
        </p:nvSpPr>
        <p:spPr>
          <a:xfrm>
            <a:off x="5288437" y="339365"/>
            <a:ext cx="4755939" cy="56466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0C63A-ACAA-CCFE-1F68-91001043DBB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GB" sz="2000" b="1" dirty="0">
                <a:solidFill>
                  <a:schemeClr val="bg1"/>
                </a:solidFill>
                <a:effectLst/>
                <a:latin typeface="+mn-lt"/>
              </a:rPr>
              <a:t>A Survey of Handwritten Character Recognition with MNIST and EMNIST </a:t>
            </a:r>
            <a:br>
              <a:rPr lang="en-GB" sz="1200" dirty="0"/>
            </a:br>
            <a:endParaRPr lang="en-US" sz="3200" kern="1200" dirty="0">
              <a:solidFill>
                <a:srgbClr val="FFFFFF"/>
              </a:solidFill>
              <a:latin typeface="+mj-lt"/>
              <a:ea typeface="+mj-ea"/>
              <a:cs typeface="+mj-cs"/>
            </a:endParaRPr>
          </a:p>
        </p:txBody>
      </p:sp>
      <p:pic>
        <p:nvPicPr>
          <p:cNvPr id="5" name="Picture 4" descr="A screenshot of a document&#10;&#10;Description automatically generated">
            <a:extLst>
              <a:ext uri="{FF2B5EF4-FFF2-40B4-BE49-F238E27FC236}">
                <a16:creationId xmlns:a16="http://schemas.microsoft.com/office/drawing/2014/main" id="{0739C08E-D363-D16A-7F5F-395A9A41474E}"/>
              </a:ext>
            </a:extLst>
          </p:cNvPr>
          <p:cNvPicPr>
            <a:picLocks noChangeAspect="1"/>
          </p:cNvPicPr>
          <p:nvPr/>
        </p:nvPicPr>
        <p:blipFill>
          <a:blip r:embed="rId3"/>
          <a:stretch>
            <a:fillRect/>
          </a:stretch>
        </p:blipFill>
        <p:spPr>
          <a:xfrm>
            <a:off x="5537097" y="515609"/>
            <a:ext cx="4317961" cy="5065059"/>
          </a:xfrm>
          <a:prstGeom prst="rect">
            <a:avLst/>
          </a:prstGeom>
        </p:spPr>
      </p:pic>
      <p:sp>
        <p:nvSpPr>
          <p:cNvPr id="4" name="Slide Number Placeholder 3">
            <a:extLst>
              <a:ext uri="{FF2B5EF4-FFF2-40B4-BE49-F238E27FC236}">
                <a16:creationId xmlns:a16="http://schemas.microsoft.com/office/drawing/2014/main" id="{D187312C-4D4D-6B0B-0B99-AC4C9C6A33D6}"/>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D991E600-26DB-4641-A952-01083BCEDC72}" type="slidenum">
              <a:rPr lang="en-US" smtClean="0">
                <a:solidFill>
                  <a:schemeClr val="tx1">
                    <a:tint val="75000"/>
                  </a:schemeClr>
                </a:solidFill>
              </a:rPr>
              <a:pPr algn="l">
                <a:spcAft>
                  <a:spcPts val="600"/>
                </a:spcAft>
              </a:pPr>
              <a:t>4</a:t>
            </a:fld>
            <a:endParaRPr lang="en-US">
              <a:solidFill>
                <a:schemeClr val="tx1">
                  <a:tint val="75000"/>
                </a:schemeClr>
              </a:solidFill>
            </a:endParaRPr>
          </a:p>
        </p:txBody>
      </p:sp>
    </p:spTree>
    <p:extLst>
      <p:ext uri="{BB962C8B-B14F-4D97-AF65-F5344CB8AC3E}">
        <p14:creationId xmlns:p14="http://schemas.microsoft.com/office/powerpoint/2010/main" val="658692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D6CEF883-E3D8-C99E-CC75-8A918B3F7C8E}"/>
              </a:ext>
            </a:extLst>
          </p:cNvPr>
          <p:cNvSpPr/>
          <p:nvPr/>
        </p:nvSpPr>
        <p:spPr>
          <a:xfrm>
            <a:off x="0" y="0"/>
            <a:ext cx="12192000" cy="688722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4" name="TextBox 3">
            <a:extLst>
              <a:ext uri="{FF2B5EF4-FFF2-40B4-BE49-F238E27FC236}">
                <a16:creationId xmlns:a16="http://schemas.microsoft.com/office/drawing/2014/main" id="{E5C4DF66-85FB-F197-B53B-8B316158FF69}"/>
              </a:ext>
            </a:extLst>
          </p:cNvPr>
          <p:cNvSpPr txBox="1"/>
          <p:nvPr/>
        </p:nvSpPr>
        <p:spPr>
          <a:xfrm>
            <a:off x="2296220" y="35469"/>
            <a:ext cx="10297391" cy="646331"/>
          </a:xfrm>
          <a:prstGeom prst="rect">
            <a:avLst/>
          </a:prstGeom>
          <a:noFill/>
        </p:spPr>
        <p:txBody>
          <a:bodyPr wrap="square" rtlCol="0">
            <a:spAutoFit/>
          </a:bodyPr>
          <a:lstStyle/>
          <a:p>
            <a:r>
              <a:rPr lang="en-US" sz="3600" b="1" dirty="0">
                <a:solidFill>
                  <a:schemeClr val="bg1"/>
                </a:solidFill>
              </a:rPr>
              <a:t>Introduction to Support Vector Machine</a:t>
            </a:r>
          </a:p>
        </p:txBody>
      </p:sp>
      <p:sp>
        <p:nvSpPr>
          <p:cNvPr id="28" name="TextBox 27">
            <a:extLst>
              <a:ext uri="{FF2B5EF4-FFF2-40B4-BE49-F238E27FC236}">
                <a16:creationId xmlns:a16="http://schemas.microsoft.com/office/drawing/2014/main" id="{4720238B-36C1-E656-C9CB-14E9E4F18090}"/>
              </a:ext>
            </a:extLst>
          </p:cNvPr>
          <p:cNvSpPr txBox="1"/>
          <p:nvPr/>
        </p:nvSpPr>
        <p:spPr>
          <a:xfrm>
            <a:off x="4427226" y="4491585"/>
            <a:ext cx="2454958" cy="2123658"/>
          </a:xfrm>
          <a:prstGeom prst="rect">
            <a:avLst/>
          </a:prstGeom>
          <a:noFill/>
        </p:spPr>
        <p:txBody>
          <a:bodyPr wrap="square" rtlCol="0">
            <a:spAutoFit/>
          </a:bodyPr>
          <a:lstStyle/>
          <a:p>
            <a:pPr algn="l"/>
            <a:r>
              <a:rPr lang="en-GB" sz="1200" b="0" i="0" u="none" strike="noStrike" dirty="0">
                <a:solidFill>
                  <a:schemeClr val="accent6"/>
                </a:solidFill>
                <a:effectLst/>
              </a:rPr>
              <a:t>When the data is not linearly separable then we can use Non-Linear SVM, which means when the data points cannot be separated into 2 classes by using a straight line (if 2D) </a:t>
            </a:r>
          </a:p>
          <a:p>
            <a:pPr algn="l"/>
            <a:endParaRPr lang="en-GB" sz="1200" b="0" i="0" u="none" strike="noStrike" dirty="0">
              <a:solidFill>
                <a:schemeClr val="accent6"/>
              </a:solidFill>
              <a:effectLst/>
            </a:endParaRPr>
          </a:p>
          <a:p>
            <a:pPr algn="l"/>
            <a:r>
              <a:rPr lang="en-GB" sz="1200" b="0" i="0" u="none" strike="noStrike" dirty="0">
                <a:solidFill>
                  <a:schemeClr val="accent6"/>
                </a:solidFill>
                <a:effectLst/>
              </a:rPr>
              <a:t>then we use some advanced techniques like kernel tricks to classify them.</a:t>
            </a:r>
            <a:endParaRPr lang="en-GB" sz="1200" dirty="0">
              <a:solidFill>
                <a:schemeClr val="accent6"/>
              </a:solidFill>
              <a:effectLst/>
              <a:latin typeface="Calibri" panose="020F0502020204030204" pitchFamily="34" charset="0"/>
            </a:endParaRPr>
          </a:p>
          <a:p>
            <a:endParaRPr lang="en-GB" sz="1200" dirty="0">
              <a:solidFill>
                <a:schemeClr val="bg1"/>
              </a:solidFill>
              <a:effectLst/>
              <a:latin typeface="Inter"/>
            </a:endParaRPr>
          </a:p>
        </p:txBody>
      </p:sp>
      <p:grpSp>
        <p:nvGrpSpPr>
          <p:cNvPr id="42" name="Group 41">
            <a:extLst>
              <a:ext uri="{FF2B5EF4-FFF2-40B4-BE49-F238E27FC236}">
                <a16:creationId xmlns:a16="http://schemas.microsoft.com/office/drawing/2014/main" id="{0782797E-8D60-9B4D-626F-BF86FA6A422C}"/>
              </a:ext>
            </a:extLst>
          </p:cNvPr>
          <p:cNvGrpSpPr/>
          <p:nvPr/>
        </p:nvGrpSpPr>
        <p:grpSpPr>
          <a:xfrm>
            <a:off x="2625942" y="806477"/>
            <a:ext cx="5765368" cy="2795044"/>
            <a:chOff x="1306067" y="1122531"/>
            <a:chExt cx="6746007" cy="4746287"/>
          </a:xfrm>
        </p:grpSpPr>
        <p:sp>
          <p:nvSpPr>
            <p:cNvPr id="21" name="Shape">
              <a:extLst>
                <a:ext uri="{FF2B5EF4-FFF2-40B4-BE49-F238E27FC236}">
                  <a16:creationId xmlns:a16="http://schemas.microsoft.com/office/drawing/2014/main" id="{57F69FAA-1CCE-0BCC-8283-B6CE83C8D738}"/>
                </a:ext>
              </a:extLst>
            </p:cNvPr>
            <p:cNvSpPr/>
            <p:nvPr/>
          </p:nvSpPr>
          <p:spPr>
            <a:xfrm>
              <a:off x="2558065" y="1122531"/>
              <a:ext cx="4998205" cy="15179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897" y="10800"/>
                  </a:lnTo>
                  <a:lnTo>
                    <a:pt x="0" y="0"/>
                  </a:lnTo>
                  <a:lnTo>
                    <a:pt x="17810" y="0"/>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dirty="0">
                <a:ln>
                  <a:noFill/>
                </a:ln>
                <a:solidFill>
                  <a:srgbClr val="FFFFFF"/>
                </a:solidFill>
                <a:effectLst/>
                <a:uLnTx/>
                <a:uFillTx/>
                <a:latin typeface="Calibri" panose="020F0502020204030204"/>
              </a:endParaRPr>
            </a:p>
          </p:txBody>
        </p:sp>
        <p:sp>
          <p:nvSpPr>
            <p:cNvPr id="22" name="Shape">
              <a:extLst>
                <a:ext uri="{FF2B5EF4-FFF2-40B4-BE49-F238E27FC236}">
                  <a16:creationId xmlns:a16="http://schemas.microsoft.com/office/drawing/2014/main" id="{B5CB8EDA-2EAF-7653-E201-F7B7C7A9B2A1}"/>
                </a:ext>
              </a:extLst>
            </p:cNvPr>
            <p:cNvSpPr/>
            <p:nvPr/>
          </p:nvSpPr>
          <p:spPr>
            <a:xfrm>
              <a:off x="3419699" y="2743570"/>
              <a:ext cx="4632375" cy="1519543"/>
            </a:xfrm>
            <a:custGeom>
              <a:avLst/>
              <a:gdLst/>
              <a:ahLst/>
              <a:cxnLst>
                <a:cxn ang="0">
                  <a:pos x="wd2" y="hd2"/>
                </a:cxn>
                <a:cxn ang="5400000">
                  <a:pos x="wd2" y="hd2"/>
                </a:cxn>
                <a:cxn ang="10800000">
                  <a:pos x="wd2" y="hd2"/>
                </a:cxn>
                <a:cxn ang="16200000">
                  <a:pos x="wd2" y="hd2"/>
                </a:cxn>
              </a:cxnLst>
              <a:rect l="0" t="0" r="r" b="b"/>
              <a:pathLst>
                <a:path w="21600" h="21600" extrusionOk="0">
                  <a:moveTo>
                    <a:pt x="21600" y="10764"/>
                  </a:moveTo>
                  <a:lnTo>
                    <a:pt x="19550" y="21600"/>
                  </a:lnTo>
                  <a:lnTo>
                    <a:pt x="0" y="21600"/>
                  </a:lnTo>
                  <a:lnTo>
                    <a:pt x="2046" y="10795"/>
                  </a:lnTo>
                  <a:lnTo>
                    <a:pt x="0" y="0"/>
                  </a:lnTo>
                  <a:lnTo>
                    <a:pt x="19564" y="0"/>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23" name="Shape">
              <a:extLst>
                <a:ext uri="{FF2B5EF4-FFF2-40B4-BE49-F238E27FC236}">
                  <a16:creationId xmlns:a16="http://schemas.microsoft.com/office/drawing/2014/main" id="{FEFCCFB7-1A33-BAD9-F251-4C02007E6414}"/>
                </a:ext>
              </a:extLst>
            </p:cNvPr>
            <p:cNvSpPr/>
            <p:nvPr/>
          </p:nvSpPr>
          <p:spPr>
            <a:xfrm>
              <a:off x="2558065" y="4350006"/>
              <a:ext cx="5002587" cy="15188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810" y="21600"/>
                  </a:lnTo>
                  <a:lnTo>
                    <a:pt x="0" y="21600"/>
                  </a:lnTo>
                  <a:lnTo>
                    <a:pt x="1895" y="10800"/>
                  </a:lnTo>
                  <a:lnTo>
                    <a:pt x="0" y="0"/>
                  </a:ln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pic>
          <p:nvPicPr>
            <p:cNvPr id="36" name="Graphic 35" descr="Hourglass 30% with solid fill">
              <a:extLst>
                <a:ext uri="{FF2B5EF4-FFF2-40B4-BE49-F238E27FC236}">
                  <a16:creationId xmlns:a16="http://schemas.microsoft.com/office/drawing/2014/main" id="{2DBE828B-629F-4731-2866-7C2667ADC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6067" y="4621332"/>
              <a:ext cx="976160" cy="976160"/>
            </a:xfrm>
            <a:prstGeom prst="rect">
              <a:avLst/>
            </a:prstGeom>
          </p:spPr>
        </p:pic>
        <p:pic>
          <p:nvPicPr>
            <p:cNvPr id="37" name="Graphic 36" descr="Lightbulb with solid fill">
              <a:extLst>
                <a:ext uri="{FF2B5EF4-FFF2-40B4-BE49-F238E27FC236}">
                  <a16:creationId xmlns:a16="http://schemas.microsoft.com/office/drawing/2014/main" id="{70207140-D93F-4AC7-084A-152C5E7914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6067" y="1393858"/>
              <a:ext cx="976160" cy="976160"/>
            </a:xfrm>
            <a:prstGeom prst="rect">
              <a:avLst/>
            </a:prstGeom>
          </p:spPr>
        </p:pic>
        <p:pic>
          <p:nvPicPr>
            <p:cNvPr id="38" name="Graphic 37" descr="Research with solid fill">
              <a:extLst>
                <a:ext uri="{FF2B5EF4-FFF2-40B4-BE49-F238E27FC236}">
                  <a16:creationId xmlns:a16="http://schemas.microsoft.com/office/drawing/2014/main" id="{0B6B810F-91BB-1426-42B2-8A4962DF37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68429" y="3015659"/>
              <a:ext cx="976160" cy="976160"/>
            </a:xfrm>
            <a:prstGeom prst="rect">
              <a:avLst/>
            </a:prstGeom>
          </p:spPr>
        </p:pic>
        <p:sp>
          <p:nvSpPr>
            <p:cNvPr id="39" name="Shape">
              <a:extLst>
                <a:ext uri="{FF2B5EF4-FFF2-40B4-BE49-F238E27FC236}">
                  <a16:creationId xmlns:a16="http://schemas.microsoft.com/office/drawing/2014/main" id="{98978BAA-4F06-62C6-440B-0CF5D2302776}"/>
                </a:ext>
              </a:extLst>
            </p:cNvPr>
            <p:cNvSpPr/>
            <p:nvPr/>
          </p:nvSpPr>
          <p:spPr>
            <a:xfrm>
              <a:off x="1491975" y="1122531"/>
              <a:ext cx="1388107" cy="1517904"/>
            </a:xfrm>
            <a:custGeom>
              <a:avLst/>
              <a:gdLst/>
              <a:ahLst/>
              <a:cxnLst>
                <a:cxn ang="0">
                  <a:pos x="wd2" y="hd2"/>
                </a:cxn>
                <a:cxn ang="5400000">
                  <a:pos x="wd2" y="hd2"/>
                </a:cxn>
                <a:cxn ang="10800000">
                  <a:pos x="wd2" y="hd2"/>
                </a:cxn>
                <a:cxn ang="16200000">
                  <a:pos x="wd2" y="hd2"/>
                </a:cxn>
              </a:cxnLst>
              <a:rect l="0" t="0" r="r" b="b"/>
              <a:pathLst>
                <a:path w="21600" h="21600" extrusionOk="0">
                  <a:moveTo>
                    <a:pt x="14896" y="0"/>
                  </a:moveTo>
                  <a:lnTo>
                    <a:pt x="1466" y="0"/>
                  </a:lnTo>
                  <a:lnTo>
                    <a:pt x="0" y="2375"/>
                  </a:lnTo>
                  <a:lnTo>
                    <a:pt x="10351" y="2375"/>
                  </a:lnTo>
                  <a:lnTo>
                    <a:pt x="15589" y="10800"/>
                  </a:lnTo>
                  <a:lnTo>
                    <a:pt x="10351" y="19225"/>
                  </a:lnTo>
                  <a:lnTo>
                    <a:pt x="0" y="19225"/>
                  </a:lnTo>
                  <a:lnTo>
                    <a:pt x="1466" y="21600"/>
                  </a:lnTo>
                  <a:lnTo>
                    <a:pt x="14896" y="21600"/>
                  </a:lnTo>
                  <a:lnTo>
                    <a:pt x="21600" y="10800"/>
                  </a:lnTo>
                  <a:close/>
                </a:path>
              </a:pathLst>
            </a:custGeom>
            <a:solidFill>
              <a:srgbClr val="F7931F">
                <a:lumMod val="75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40" name="Shape">
              <a:extLst>
                <a:ext uri="{FF2B5EF4-FFF2-40B4-BE49-F238E27FC236}">
                  <a16:creationId xmlns:a16="http://schemas.microsoft.com/office/drawing/2014/main" id="{12535E29-812D-55D3-3D41-A5004B892373}"/>
                </a:ext>
              </a:extLst>
            </p:cNvPr>
            <p:cNvSpPr/>
            <p:nvPr/>
          </p:nvSpPr>
          <p:spPr>
            <a:xfrm>
              <a:off x="2353609" y="2743570"/>
              <a:ext cx="1388835" cy="1517904"/>
            </a:xfrm>
            <a:custGeom>
              <a:avLst/>
              <a:gdLst/>
              <a:ahLst/>
              <a:cxnLst>
                <a:cxn ang="0">
                  <a:pos x="wd2" y="hd2"/>
                </a:cxn>
                <a:cxn ang="5400000">
                  <a:pos x="wd2" y="hd2"/>
                </a:cxn>
                <a:cxn ang="10800000">
                  <a:pos x="wd2" y="hd2"/>
                </a:cxn>
                <a:cxn ang="16200000">
                  <a:pos x="wd2" y="hd2"/>
                </a:cxn>
              </a:cxnLst>
              <a:rect l="0" t="0" r="r" b="b"/>
              <a:pathLst>
                <a:path w="21600" h="21600" extrusionOk="0">
                  <a:moveTo>
                    <a:pt x="14888" y="0"/>
                  </a:moveTo>
                  <a:lnTo>
                    <a:pt x="1476" y="0"/>
                  </a:lnTo>
                  <a:lnTo>
                    <a:pt x="0" y="2375"/>
                  </a:lnTo>
                  <a:lnTo>
                    <a:pt x="10346" y="2375"/>
                  </a:lnTo>
                  <a:lnTo>
                    <a:pt x="15581" y="10800"/>
                  </a:lnTo>
                  <a:lnTo>
                    <a:pt x="10346" y="19225"/>
                  </a:lnTo>
                  <a:lnTo>
                    <a:pt x="0" y="19225"/>
                  </a:lnTo>
                  <a:lnTo>
                    <a:pt x="1476" y="21600"/>
                  </a:lnTo>
                  <a:lnTo>
                    <a:pt x="14888" y="21600"/>
                  </a:lnTo>
                  <a:lnTo>
                    <a:pt x="21600" y="10800"/>
                  </a:lnTo>
                  <a:close/>
                </a:path>
              </a:pathLst>
            </a:custGeom>
            <a:solidFill>
              <a:srgbClr val="4CC1EF">
                <a:lumMod val="75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41" name="Shape">
              <a:extLst>
                <a:ext uri="{FF2B5EF4-FFF2-40B4-BE49-F238E27FC236}">
                  <a16:creationId xmlns:a16="http://schemas.microsoft.com/office/drawing/2014/main" id="{7D391F14-3051-0A3A-A4FA-CDF8B63503C8}"/>
                </a:ext>
              </a:extLst>
            </p:cNvPr>
            <p:cNvSpPr/>
            <p:nvPr/>
          </p:nvSpPr>
          <p:spPr>
            <a:xfrm>
              <a:off x="1491975" y="4350006"/>
              <a:ext cx="1388107" cy="1517904"/>
            </a:xfrm>
            <a:custGeom>
              <a:avLst/>
              <a:gdLst/>
              <a:ahLst/>
              <a:cxnLst>
                <a:cxn ang="0">
                  <a:pos x="wd2" y="hd2"/>
                </a:cxn>
                <a:cxn ang="5400000">
                  <a:pos x="wd2" y="hd2"/>
                </a:cxn>
                <a:cxn ang="10800000">
                  <a:pos x="wd2" y="hd2"/>
                </a:cxn>
                <a:cxn ang="16200000">
                  <a:pos x="wd2" y="hd2"/>
                </a:cxn>
              </a:cxnLst>
              <a:rect l="0" t="0" r="r" b="b"/>
              <a:pathLst>
                <a:path w="21600" h="21600" extrusionOk="0">
                  <a:moveTo>
                    <a:pt x="14896" y="0"/>
                  </a:moveTo>
                  <a:lnTo>
                    <a:pt x="1466" y="0"/>
                  </a:lnTo>
                  <a:lnTo>
                    <a:pt x="0" y="2375"/>
                  </a:lnTo>
                  <a:lnTo>
                    <a:pt x="10351" y="2375"/>
                  </a:lnTo>
                  <a:lnTo>
                    <a:pt x="15589" y="10800"/>
                  </a:lnTo>
                  <a:lnTo>
                    <a:pt x="10351" y="19225"/>
                  </a:lnTo>
                  <a:lnTo>
                    <a:pt x="0" y="19225"/>
                  </a:lnTo>
                  <a:lnTo>
                    <a:pt x="1466" y="21600"/>
                  </a:lnTo>
                  <a:lnTo>
                    <a:pt x="14896" y="21600"/>
                  </a:lnTo>
                  <a:lnTo>
                    <a:pt x="21600" y="10800"/>
                  </a:lnTo>
                  <a:close/>
                </a:path>
              </a:pathLst>
            </a:custGeom>
            <a:solidFill>
              <a:srgbClr val="A2B969">
                <a:lumMod val="75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grpSp>
      <p:sp>
        <p:nvSpPr>
          <p:cNvPr id="43" name="TextBox 42">
            <a:extLst>
              <a:ext uri="{FF2B5EF4-FFF2-40B4-BE49-F238E27FC236}">
                <a16:creationId xmlns:a16="http://schemas.microsoft.com/office/drawing/2014/main" id="{4DB5F475-8D27-D4C3-C1FE-BCACBA281C3E}"/>
              </a:ext>
            </a:extLst>
          </p:cNvPr>
          <p:cNvSpPr txBox="1"/>
          <p:nvPr/>
        </p:nvSpPr>
        <p:spPr>
          <a:xfrm>
            <a:off x="3927264" y="769433"/>
            <a:ext cx="3487893" cy="938719"/>
          </a:xfrm>
          <a:prstGeom prst="rect">
            <a:avLst/>
          </a:prstGeom>
          <a:noFill/>
        </p:spPr>
        <p:txBody>
          <a:bodyPr wrap="square" rtlCol="0">
            <a:spAutoFit/>
          </a:bodyPr>
          <a:lstStyle/>
          <a:p>
            <a:r>
              <a:rPr lang="en-GB" sz="1100" dirty="0">
                <a:solidFill>
                  <a:schemeClr val="bg1"/>
                </a:solidFill>
                <a:effectLst/>
              </a:rPr>
              <a:t>SVM is a supervised machine learning algorithm that helps in both </a:t>
            </a:r>
            <a:r>
              <a:rPr lang="en-GB" sz="1100" dirty="0">
                <a:solidFill>
                  <a:schemeClr val="bg1"/>
                </a:solidFill>
                <a:effectLst/>
                <a:hlinkClick r:id="rId9">
                  <a:extLst>
                    <a:ext uri="{A12FA001-AC4F-418D-AE19-62706E023703}">
                      <ahyp:hlinkClr xmlns:ahyp="http://schemas.microsoft.com/office/drawing/2018/hyperlinkcolor" val="tx"/>
                    </a:ext>
                  </a:extLst>
                </a:hlinkClick>
              </a:rPr>
              <a:t>classification</a:t>
            </a:r>
            <a:r>
              <a:rPr lang="en-GB" sz="1100" dirty="0">
                <a:solidFill>
                  <a:schemeClr val="bg1"/>
                </a:solidFill>
                <a:effectLst/>
              </a:rPr>
              <a:t> and </a:t>
            </a:r>
            <a:r>
              <a:rPr lang="en-GB" sz="1100" dirty="0">
                <a:solidFill>
                  <a:schemeClr val="bg1"/>
                </a:solidFill>
                <a:effectLst/>
                <a:hlinkClick r:id="rId10">
                  <a:extLst>
                    <a:ext uri="{A12FA001-AC4F-418D-AE19-62706E023703}">
                      <ahyp:hlinkClr xmlns:ahyp="http://schemas.microsoft.com/office/drawing/2018/hyperlinkcolor" val="tx"/>
                    </a:ext>
                  </a:extLst>
                </a:hlinkClick>
              </a:rPr>
              <a:t>regression</a:t>
            </a:r>
            <a:r>
              <a:rPr lang="en-GB" sz="1100" dirty="0">
                <a:solidFill>
                  <a:schemeClr val="bg1"/>
                </a:solidFill>
                <a:effectLst/>
              </a:rPr>
              <a:t> problem statements.</a:t>
            </a:r>
          </a:p>
          <a:p>
            <a:r>
              <a:rPr lang="en-GB" sz="1100" dirty="0">
                <a:solidFill>
                  <a:schemeClr val="bg1"/>
                </a:solidFill>
                <a:effectLst/>
              </a:rPr>
              <a:t>It tries to find an optimal boundary (known as hyperplane) between different classes.</a:t>
            </a:r>
            <a:endParaRPr lang="en-US" sz="1100" dirty="0"/>
          </a:p>
        </p:txBody>
      </p:sp>
      <p:sp>
        <p:nvSpPr>
          <p:cNvPr id="49" name="TextBox 48">
            <a:extLst>
              <a:ext uri="{FF2B5EF4-FFF2-40B4-BE49-F238E27FC236}">
                <a16:creationId xmlns:a16="http://schemas.microsoft.com/office/drawing/2014/main" id="{15B33BC4-456E-DA73-9CA4-3A9E8A323502}"/>
              </a:ext>
            </a:extLst>
          </p:cNvPr>
          <p:cNvSpPr txBox="1"/>
          <p:nvPr/>
        </p:nvSpPr>
        <p:spPr>
          <a:xfrm>
            <a:off x="4726278" y="1812858"/>
            <a:ext cx="3535219" cy="769441"/>
          </a:xfrm>
          <a:prstGeom prst="rect">
            <a:avLst/>
          </a:prstGeom>
          <a:noFill/>
        </p:spPr>
        <p:txBody>
          <a:bodyPr wrap="square" rtlCol="0">
            <a:spAutoFit/>
          </a:bodyPr>
          <a:lstStyle/>
          <a:p>
            <a:pPr rtl="0" fontAlgn="ctr">
              <a:spcBef>
                <a:spcPts val="0"/>
              </a:spcBef>
              <a:spcAft>
                <a:spcPts val="700"/>
              </a:spcAft>
            </a:pPr>
            <a:r>
              <a:rPr lang="en-GB" sz="1100" dirty="0">
                <a:solidFill>
                  <a:schemeClr val="bg1"/>
                </a:solidFill>
                <a:effectLst/>
              </a:rPr>
              <a:t>In the simplest form where there is a linear separation, SVM tries to find a line that maximizes the separation between a two-class data set of 2-dimensional space points.</a:t>
            </a:r>
          </a:p>
        </p:txBody>
      </p:sp>
      <p:sp>
        <p:nvSpPr>
          <p:cNvPr id="51" name="TextBox 50">
            <a:extLst>
              <a:ext uri="{FF2B5EF4-FFF2-40B4-BE49-F238E27FC236}">
                <a16:creationId xmlns:a16="http://schemas.microsoft.com/office/drawing/2014/main" id="{48834C27-1AC2-A302-7A77-DFE6550964C5}"/>
              </a:ext>
            </a:extLst>
          </p:cNvPr>
          <p:cNvSpPr txBox="1"/>
          <p:nvPr/>
        </p:nvSpPr>
        <p:spPr>
          <a:xfrm>
            <a:off x="3971149" y="2701322"/>
            <a:ext cx="3535219" cy="938719"/>
          </a:xfrm>
          <a:prstGeom prst="rect">
            <a:avLst/>
          </a:prstGeom>
          <a:noFill/>
        </p:spPr>
        <p:txBody>
          <a:bodyPr wrap="square" rtlCol="0">
            <a:spAutoFit/>
          </a:bodyPr>
          <a:lstStyle/>
          <a:p>
            <a:pPr rtl="0" fontAlgn="ctr">
              <a:spcBef>
                <a:spcPts val="0"/>
              </a:spcBef>
              <a:spcAft>
                <a:spcPts val="700"/>
              </a:spcAft>
            </a:pPr>
            <a:r>
              <a:rPr lang="en-GB" sz="1100" dirty="0">
                <a:solidFill>
                  <a:schemeClr val="bg1"/>
                </a:solidFill>
                <a:latin typeface="Inter"/>
              </a:rPr>
              <a:t>T</a:t>
            </a:r>
            <a:r>
              <a:rPr lang="en-GB" sz="1100" dirty="0">
                <a:solidFill>
                  <a:schemeClr val="bg1"/>
                </a:solidFill>
                <a:effectLst/>
                <a:latin typeface="Inter"/>
              </a:rPr>
              <a:t>o find a hyperplane that maximizes the separation of the data points to their actual classes in an n-dimensional space. The data points which are at the minimum distance to the hyperplane </a:t>
            </a:r>
            <a:r>
              <a:rPr lang="en-GB" sz="1100" dirty="0" err="1">
                <a:solidFill>
                  <a:schemeClr val="bg1"/>
                </a:solidFill>
                <a:effectLst/>
                <a:latin typeface="Inter"/>
              </a:rPr>
              <a:t>i.e</a:t>
            </a:r>
            <a:r>
              <a:rPr lang="en-GB" sz="1100" dirty="0">
                <a:solidFill>
                  <a:schemeClr val="bg1"/>
                </a:solidFill>
                <a:effectLst/>
                <a:latin typeface="Inter"/>
              </a:rPr>
              <a:t>, closest points are called </a:t>
            </a:r>
            <a:r>
              <a:rPr lang="en-GB" sz="1100" b="1" dirty="0">
                <a:solidFill>
                  <a:schemeClr val="bg1"/>
                </a:solidFill>
                <a:effectLst/>
                <a:latin typeface="Inter"/>
              </a:rPr>
              <a:t>Support Vectors</a:t>
            </a:r>
            <a:endParaRPr lang="en-GB" sz="1100" dirty="0">
              <a:solidFill>
                <a:schemeClr val="bg1"/>
              </a:solidFill>
              <a:effectLst/>
            </a:endParaRPr>
          </a:p>
        </p:txBody>
      </p:sp>
      <p:sp>
        <p:nvSpPr>
          <p:cNvPr id="53" name="Rounded Rectangle 52">
            <a:extLst>
              <a:ext uri="{FF2B5EF4-FFF2-40B4-BE49-F238E27FC236}">
                <a16:creationId xmlns:a16="http://schemas.microsoft.com/office/drawing/2014/main" id="{4BFAFC21-A8AF-EC49-16D0-1D6EEEE4C971}"/>
              </a:ext>
            </a:extLst>
          </p:cNvPr>
          <p:cNvSpPr/>
          <p:nvPr/>
        </p:nvSpPr>
        <p:spPr>
          <a:xfrm>
            <a:off x="579316" y="990850"/>
            <a:ext cx="1482483" cy="35564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DC4927F-6912-C020-C852-B1D11970D9F9}"/>
              </a:ext>
            </a:extLst>
          </p:cNvPr>
          <p:cNvSpPr txBox="1"/>
          <p:nvPr/>
        </p:nvSpPr>
        <p:spPr>
          <a:xfrm>
            <a:off x="526550" y="1014782"/>
            <a:ext cx="1921764" cy="307777"/>
          </a:xfrm>
          <a:prstGeom prst="rect">
            <a:avLst/>
          </a:prstGeom>
          <a:noFill/>
        </p:spPr>
        <p:txBody>
          <a:bodyPr wrap="square">
            <a:spAutoFit/>
          </a:bodyPr>
          <a:lstStyle/>
          <a:p>
            <a:r>
              <a:rPr lang="en-GB" sz="1400" b="1" dirty="0">
                <a:solidFill>
                  <a:schemeClr val="bg1"/>
                </a:solidFill>
                <a:effectLst/>
              </a:rPr>
              <a:t>What is SVM?</a:t>
            </a:r>
            <a:endParaRPr lang="en-US" sz="1400" dirty="0"/>
          </a:p>
        </p:txBody>
      </p:sp>
      <p:sp>
        <p:nvSpPr>
          <p:cNvPr id="54" name="Rounded Rectangle 53">
            <a:extLst>
              <a:ext uri="{FF2B5EF4-FFF2-40B4-BE49-F238E27FC236}">
                <a16:creationId xmlns:a16="http://schemas.microsoft.com/office/drawing/2014/main" id="{E0B0A9B2-3E55-0944-C3CA-0D903A3BD5EF}"/>
              </a:ext>
            </a:extLst>
          </p:cNvPr>
          <p:cNvSpPr/>
          <p:nvPr/>
        </p:nvSpPr>
        <p:spPr>
          <a:xfrm>
            <a:off x="589202" y="1932132"/>
            <a:ext cx="1545457" cy="35564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6D47A79-D8CB-8F23-1306-1B35E86A52A9}"/>
              </a:ext>
            </a:extLst>
          </p:cNvPr>
          <p:cNvSpPr txBox="1"/>
          <p:nvPr/>
        </p:nvSpPr>
        <p:spPr>
          <a:xfrm>
            <a:off x="579482" y="1931629"/>
            <a:ext cx="2046460" cy="307777"/>
          </a:xfrm>
          <a:prstGeom prst="rect">
            <a:avLst/>
          </a:prstGeom>
          <a:noFill/>
        </p:spPr>
        <p:txBody>
          <a:bodyPr wrap="square">
            <a:spAutoFit/>
          </a:bodyPr>
          <a:lstStyle/>
          <a:p>
            <a:r>
              <a:rPr lang="en-GB" sz="1400" b="1" dirty="0">
                <a:solidFill>
                  <a:schemeClr val="bg1"/>
                </a:solidFill>
                <a:effectLst/>
              </a:rPr>
              <a:t>Working of SVM</a:t>
            </a:r>
            <a:endParaRPr lang="en-US" sz="1400" dirty="0"/>
          </a:p>
        </p:txBody>
      </p:sp>
      <p:sp>
        <p:nvSpPr>
          <p:cNvPr id="55" name="Rounded Rectangle 54">
            <a:extLst>
              <a:ext uri="{FF2B5EF4-FFF2-40B4-BE49-F238E27FC236}">
                <a16:creationId xmlns:a16="http://schemas.microsoft.com/office/drawing/2014/main" id="{BAEF4622-5753-9EFF-8D50-6B59B2033428}"/>
              </a:ext>
            </a:extLst>
          </p:cNvPr>
          <p:cNvSpPr/>
          <p:nvPr/>
        </p:nvSpPr>
        <p:spPr>
          <a:xfrm>
            <a:off x="549244" y="2874767"/>
            <a:ext cx="1512555" cy="3556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1690405-3182-2236-84BB-65941CD02AB8}"/>
              </a:ext>
            </a:extLst>
          </p:cNvPr>
          <p:cNvSpPr txBox="1"/>
          <p:nvPr/>
        </p:nvSpPr>
        <p:spPr>
          <a:xfrm>
            <a:off x="573264" y="2884373"/>
            <a:ext cx="1597120" cy="307777"/>
          </a:xfrm>
          <a:prstGeom prst="rect">
            <a:avLst/>
          </a:prstGeom>
          <a:noFill/>
        </p:spPr>
        <p:txBody>
          <a:bodyPr wrap="square">
            <a:spAutoFit/>
          </a:bodyPr>
          <a:lstStyle/>
          <a:p>
            <a:r>
              <a:rPr lang="en-GB" sz="1400" b="1" dirty="0">
                <a:solidFill>
                  <a:schemeClr val="bg1"/>
                </a:solidFill>
                <a:effectLst/>
              </a:rPr>
              <a:t>Objective of SVM</a:t>
            </a:r>
            <a:endParaRPr lang="en-US" sz="1400" dirty="0"/>
          </a:p>
        </p:txBody>
      </p:sp>
      <p:grpSp>
        <p:nvGrpSpPr>
          <p:cNvPr id="85" name="Group 84">
            <a:extLst>
              <a:ext uri="{FF2B5EF4-FFF2-40B4-BE49-F238E27FC236}">
                <a16:creationId xmlns:a16="http://schemas.microsoft.com/office/drawing/2014/main" id="{4B350AEC-952C-B7FB-03FB-6E26A0332D64}"/>
              </a:ext>
            </a:extLst>
          </p:cNvPr>
          <p:cNvGrpSpPr/>
          <p:nvPr/>
        </p:nvGrpSpPr>
        <p:grpSpPr>
          <a:xfrm>
            <a:off x="1870961" y="3743534"/>
            <a:ext cx="2454957" cy="2585548"/>
            <a:chOff x="3758640" y="1090157"/>
            <a:chExt cx="4674720" cy="4677685"/>
          </a:xfrm>
        </p:grpSpPr>
        <p:sp>
          <p:nvSpPr>
            <p:cNvPr id="71" name="Freeform: Shape 10">
              <a:extLst>
                <a:ext uri="{FF2B5EF4-FFF2-40B4-BE49-F238E27FC236}">
                  <a16:creationId xmlns:a16="http://schemas.microsoft.com/office/drawing/2014/main" id="{0EDAF159-3B8F-9C39-43BD-3D9BE2450C18}"/>
                </a:ext>
              </a:extLst>
            </p:cNvPr>
            <p:cNvSpPr/>
            <p:nvPr/>
          </p:nvSpPr>
          <p:spPr>
            <a:xfrm>
              <a:off x="3758640" y="1090157"/>
              <a:ext cx="3045382" cy="3048347"/>
            </a:xfrm>
            <a:custGeom>
              <a:avLst/>
              <a:gdLst>
                <a:gd name="connsiteX0" fmla="*/ 2118092 w 3045382"/>
                <a:gd name="connsiteY0" fmla="*/ 296226 h 3048347"/>
                <a:gd name="connsiteX1" fmla="*/ 1931562 w 3045382"/>
                <a:gd name="connsiteY1" fmla="*/ 482937 h 3048347"/>
                <a:gd name="connsiteX2" fmla="*/ 1931562 w 3045382"/>
                <a:gd name="connsiteY2" fmla="*/ 1525585 h 3048347"/>
                <a:gd name="connsiteX3" fmla="*/ 1525652 w 3045382"/>
                <a:gd name="connsiteY3" fmla="*/ 1931467 h 3048347"/>
                <a:gd name="connsiteX4" fmla="*/ 482891 w 3045382"/>
                <a:gd name="connsiteY4" fmla="*/ 1931467 h 3048347"/>
                <a:gd name="connsiteX5" fmla="*/ 296220 w 3045382"/>
                <a:gd name="connsiteY5" fmla="*/ 2118178 h 3048347"/>
                <a:gd name="connsiteX6" fmla="*/ 296220 w 3045382"/>
                <a:gd name="connsiteY6" fmla="*/ 2562446 h 3048347"/>
                <a:gd name="connsiteX7" fmla="*/ 482891 w 3045382"/>
                <a:gd name="connsiteY7" fmla="*/ 2749158 h 3048347"/>
                <a:gd name="connsiteX8" fmla="*/ 1641123 w 3045382"/>
                <a:gd name="connsiteY8" fmla="*/ 2749158 h 3048347"/>
                <a:gd name="connsiteX9" fmla="*/ 1641123 w 3045382"/>
                <a:gd name="connsiteY9" fmla="*/ 2824618 h 3048347"/>
                <a:gd name="connsiteX10" fmla="*/ 1934523 w 3045382"/>
                <a:gd name="connsiteY10" fmla="*/ 2824618 h 3048347"/>
                <a:gd name="connsiteX11" fmla="*/ 1934523 w 3045382"/>
                <a:gd name="connsiteY11" fmla="*/ 2752121 h 3048347"/>
                <a:gd name="connsiteX12" fmla="*/ 2162644 w 3045382"/>
                <a:gd name="connsiteY12" fmla="*/ 2752121 h 3048347"/>
                <a:gd name="connsiteX13" fmla="*/ 2749162 w 3045382"/>
                <a:gd name="connsiteY13" fmla="*/ 2165597 h 3048347"/>
                <a:gd name="connsiteX14" fmla="*/ 2749162 w 3045382"/>
                <a:gd name="connsiteY14" fmla="*/ 1931467 h 3048347"/>
                <a:gd name="connsiteX15" fmla="*/ 2749162 w 3045382"/>
                <a:gd name="connsiteY15" fmla="*/ 1635241 h 3048347"/>
                <a:gd name="connsiteX16" fmla="*/ 2749162 w 3045382"/>
                <a:gd name="connsiteY16" fmla="*/ 482937 h 3048347"/>
                <a:gd name="connsiteX17" fmla="*/ 2562492 w 3045382"/>
                <a:gd name="connsiteY17" fmla="*/ 296226 h 3048347"/>
                <a:gd name="connsiteX18" fmla="*/ 2118092 w 3045382"/>
                <a:gd name="connsiteY18" fmla="*/ 0 h 3048347"/>
                <a:gd name="connsiteX19" fmla="*/ 2562492 w 3045382"/>
                <a:gd name="connsiteY19" fmla="*/ 0 h 3048347"/>
                <a:gd name="connsiteX20" fmla="*/ 3045382 w 3045382"/>
                <a:gd name="connsiteY20" fmla="*/ 482937 h 3048347"/>
                <a:gd name="connsiteX21" fmla="*/ 3045382 w 3045382"/>
                <a:gd name="connsiteY21" fmla="*/ 1635241 h 3048347"/>
                <a:gd name="connsiteX22" fmla="*/ 3045382 w 3045382"/>
                <a:gd name="connsiteY22" fmla="*/ 1931467 h 3048347"/>
                <a:gd name="connsiteX23" fmla="*/ 3045382 w 3045382"/>
                <a:gd name="connsiteY23" fmla="*/ 2165597 h 3048347"/>
                <a:gd name="connsiteX24" fmla="*/ 2162644 w 3045382"/>
                <a:gd name="connsiteY24" fmla="*/ 3048347 h 3048347"/>
                <a:gd name="connsiteX25" fmla="*/ 1934523 w 3045382"/>
                <a:gd name="connsiteY25" fmla="*/ 3048347 h 3048347"/>
                <a:gd name="connsiteX26" fmla="*/ 1934523 w 3045382"/>
                <a:gd name="connsiteY26" fmla="*/ 2954793 h 3048347"/>
                <a:gd name="connsiteX27" fmla="*/ 1641123 w 3045382"/>
                <a:gd name="connsiteY27" fmla="*/ 2954793 h 3048347"/>
                <a:gd name="connsiteX28" fmla="*/ 1641123 w 3045382"/>
                <a:gd name="connsiteY28" fmla="*/ 3045383 h 3048347"/>
                <a:gd name="connsiteX29" fmla="*/ 482891 w 3045382"/>
                <a:gd name="connsiteY29" fmla="*/ 3045383 h 3048347"/>
                <a:gd name="connsiteX30" fmla="*/ 0 w 3045382"/>
                <a:gd name="connsiteY30" fmla="*/ 2562446 h 3048347"/>
                <a:gd name="connsiteX31" fmla="*/ 0 w 3045382"/>
                <a:gd name="connsiteY31" fmla="*/ 2118178 h 3048347"/>
                <a:gd name="connsiteX32" fmla="*/ 482891 w 3045382"/>
                <a:gd name="connsiteY32" fmla="*/ 1635241 h 3048347"/>
                <a:gd name="connsiteX33" fmla="*/ 1525652 w 3045382"/>
                <a:gd name="connsiteY33" fmla="*/ 1635241 h 3048347"/>
                <a:gd name="connsiteX34" fmla="*/ 1635201 w 3045382"/>
                <a:gd name="connsiteY34" fmla="*/ 1525585 h 3048347"/>
                <a:gd name="connsiteX35" fmla="*/ 1635201 w 3045382"/>
                <a:gd name="connsiteY35" fmla="*/ 482937 h 3048347"/>
                <a:gd name="connsiteX36" fmla="*/ 2118092 w 3045382"/>
                <a:gd name="connsiteY36" fmla="*/ 0 h 3048347"/>
                <a:gd name="connsiteX0" fmla="*/ 2118092 w 3045382"/>
                <a:gd name="connsiteY0" fmla="*/ 296226 h 3048347"/>
                <a:gd name="connsiteX1" fmla="*/ 1931562 w 3045382"/>
                <a:gd name="connsiteY1" fmla="*/ 482937 h 3048347"/>
                <a:gd name="connsiteX2" fmla="*/ 1931562 w 3045382"/>
                <a:gd name="connsiteY2" fmla="*/ 1525585 h 3048347"/>
                <a:gd name="connsiteX3" fmla="*/ 1525652 w 3045382"/>
                <a:gd name="connsiteY3" fmla="*/ 1931467 h 3048347"/>
                <a:gd name="connsiteX4" fmla="*/ 482891 w 3045382"/>
                <a:gd name="connsiteY4" fmla="*/ 1931467 h 3048347"/>
                <a:gd name="connsiteX5" fmla="*/ 296220 w 3045382"/>
                <a:gd name="connsiteY5" fmla="*/ 2118178 h 3048347"/>
                <a:gd name="connsiteX6" fmla="*/ 296220 w 3045382"/>
                <a:gd name="connsiteY6" fmla="*/ 2562446 h 3048347"/>
                <a:gd name="connsiteX7" fmla="*/ 482891 w 3045382"/>
                <a:gd name="connsiteY7" fmla="*/ 2749158 h 3048347"/>
                <a:gd name="connsiteX8" fmla="*/ 1641123 w 3045382"/>
                <a:gd name="connsiteY8" fmla="*/ 2749158 h 3048347"/>
                <a:gd name="connsiteX9" fmla="*/ 1641123 w 3045382"/>
                <a:gd name="connsiteY9" fmla="*/ 2824618 h 3048347"/>
                <a:gd name="connsiteX10" fmla="*/ 1934523 w 3045382"/>
                <a:gd name="connsiteY10" fmla="*/ 2824618 h 3048347"/>
                <a:gd name="connsiteX11" fmla="*/ 1934523 w 3045382"/>
                <a:gd name="connsiteY11" fmla="*/ 2752121 h 3048347"/>
                <a:gd name="connsiteX12" fmla="*/ 2162644 w 3045382"/>
                <a:gd name="connsiteY12" fmla="*/ 2752121 h 3048347"/>
                <a:gd name="connsiteX13" fmla="*/ 2749162 w 3045382"/>
                <a:gd name="connsiteY13" fmla="*/ 2165597 h 3048347"/>
                <a:gd name="connsiteX14" fmla="*/ 2749162 w 3045382"/>
                <a:gd name="connsiteY14" fmla="*/ 1931467 h 3048347"/>
                <a:gd name="connsiteX15" fmla="*/ 2749162 w 3045382"/>
                <a:gd name="connsiteY15" fmla="*/ 1635241 h 3048347"/>
                <a:gd name="connsiteX16" fmla="*/ 2749162 w 3045382"/>
                <a:gd name="connsiteY16" fmla="*/ 482937 h 3048347"/>
                <a:gd name="connsiteX17" fmla="*/ 2562492 w 3045382"/>
                <a:gd name="connsiteY17" fmla="*/ 296226 h 3048347"/>
                <a:gd name="connsiteX18" fmla="*/ 2118092 w 3045382"/>
                <a:gd name="connsiteY18" fmla="*/ 296226 h 3048347"/>
                <a:gd name="connsiteX19" fmla="*/ 2118092 w 3045382"/>
                <a:gd name="connsiteY19" fmla="*/ 0 h 3048347"/>
                <a:gd name="connsiteX20" fmla="*/ 2562492 w 3045382"/>
                <a:gd name="connsiteY20" fmla="*/ 0 h 3048347"/>
                <a:gd name="connsiteX21" fmla="*/ 3045382 w 3045382"/>
                <a:gd name="connsiteY21" fmla="*/ 482937 h 3048347"/>
                <a:gd name="connsiteX22" fmla="*/ 3045382 w 3045382"/>
                <a:gd name="connsiteY22" fmla="*/ 1635241 h 3048347"/>
                <a:gd name="connsiteX23" fmla="*/ 3045382 w 3045382"/>
                <a:gd name="connsiteY23" fmla="*/ 1931467 h 3048347"/>
                <a:gd name="connsiteX24" fmla="*/ 3045382 w 3045382"/>
                <a:gd name="connsiteY24" fmla="*/ 2165597 h 3048347"/>
                <a:gd name="connsiteX25" fmla="*/ 2162644 w 3045382"/>
                <a:gd name="connsiteY25" fmla="*/ 3048347 h 3048347"/>
                <a:gd name="connsiteX26" fmla="*/ 1934523 w 3045382"/>
                <a:gd name="connsiteY26" fmla="*/ 3048347 h 3048347"/>
                <a:gd name="connsiteX27" fmla="*/ 1641123 w 3045382"/>
                <a:gd name="connsiteY27" fmla="*/ 2954793 h 3048347"/>
                <a:gd name="connsiteX28" fmla="*/ 1641123 w 3045382"/>
                <a:gd name="connsiteY28" fmla="*/ 3045383 h 3048347"/>
                <a:gd name="connsiteX29" fmla="*/ 482891 w 3045382"/>
                <a:gd name="connsiteY29" fmla="*/ 3045383 h 3048347"/>
                <a:gd name="connsiteX30" fmla="*/ 0 w 3045382"/>
                <a:gd name="connsiteY30" fmla="*/ 2562446 h 3048347"/>
                <a:gd name="connsiteX31" fmla="*/ 0 w 3045382"/>
                <a:gd name="connsiteY31" fmla="*/ 2118178 h 3048347"/>
                <a:gd name="connsiteX32" fmla="*/ 482891 w 3045382"/>
                <a:gd name="connsiteY32" fmla="*/ 1635241 h 3048347"/>
                <a:gd name="connsiteX33" fmla="*/ 1525652 w 3045382"/>
                <a:gd name="connsiteY33" fmla="*/ 1635241 h 3048347"/>
                <a:gd name="connsiteX34" fmla="*/ 1635201 w 3045382"/>
                <a:gd name="connsiteY34" fmla="*/ 1525585 h 3048347"/>
                <a:gd name="connsiteX35" fmla="*/ 1635201 w 3045382"/>
                <a:gd name="connsiteY35" fmla="*/ 482937 h 3048347"/>
                <a:gd name="connsiteX36" fmla="*/ 2118092 w 3045382"/>
                <a:gd name="connsiteY36" fmla="*/ 0 h 3048347"/>
                <a:gd name="connsiteX0" fmla="*/ 2118092 w 3045382"/>
                <a:gd name="connsiteY0" fmla="*/ 296226 h 3048347"/>
                <a:gd name="connsiteX1" fmla="*/ 1931562 w 3045382"/>
                <a:gd name="connsiteY1" fmla="*/ 482937 h 3048347"/>
                <a:gd name="connsiteX2" fmla="*/ 1931562 w 3045382"/>
                <a:gd name="connsiteY2" fmla="*/ 1525585 h 3048347"/>
                <a:gd name="connsiteX3" fmla="*/ 1525652 w 3045382"/>
                <a:gd name="connsiteY3" fmla="*/ 1931467 h 3048347"/>
                <a:gd name="connsiteX4" fmla="*/ 482891 w 3045382"/>
                <a:gd name="connsiteY4" fmla="*/ 1931467 h 3048347"/>
                <a:gd name="connsiteX5" fmla="*/ 296220 w 3045382"/>
                <a:gd name="connsiteY5" fmla="*/ 2118178 h 3048347"/>
                <a:gd name="connsiteX6" fmla="*/ 296220 w 3045382"/>
                <a:gd name="connsiteY6" fmla="*/ 2562446 h 3048347"/>
                <a:gd name="connsiteX7" fmla="*/ 482891 w 3045382"/>
                <a:gd name="connsiteY7" fmla="*/ 2749158 h 3048347"/>
                <a:gd name="connsiteX8" fmla="*/ 1641123 w 3045382"/>
                <a:gd name="connsiteY8" fmla="*/ 2749158 h 3048347"/>
                <a:gd name="connsiteX9" fmla="*/ 1641123 w 3045382"/>
                <a:gd name="connsiteY9" fmla="*/ 2824618 h 3048347"/>
                <a:gd name="connsiteX10" fmla="*/ 1934523 w 3045382"/>
                <a:gd name="connsiteY10" fmla="*/ 2824618 h 3048347"/>
                <a:gd name="connsiteX11" fmla="*/ 1934523 w 3045382"/>
                <a:gd name="connsiteY11" fmla="*/ 2752121 h 3048347"/>
                <a:gd name="connsiteX12" fmla="*/ 2162644 w 3045382"/>
                <a:gd name="connsiteY12" fmla="*/ 2752121 h 3048347"/>
                <a:gd name="connsiteX13" fmla="*/ 2749162 w 3045382"/>
                <a:gd name="connsiteY13" fmla="*/ 2165597 h 3048347"/>
                <a:gd name="connsiteX14" fmla="*/ 2749162 w 3045382"/>
                <a:gd name="connsiteY14" fmla="*/ 1931467 h 3048347"/>
                <a:gd name="connsiteX15" fmla="*/ 2749162 w 3045382"/>
                <a:gd name="connsiteY15" fmla="*/ 1635241 h 3048347"/>
                <a:gd name="connsiteX16" fmla="*/ 2749162 w 3045382"/>
                <a:gd name="connsiteY16" fmla="*/ 482937 h 3048347"/>
                <a:gd name="connsiteX17" fmla="*/ 2562492 w 3045382"/>
                <a:gd name="connsiteY17" fmla="*/ 296226 h 3048347"/>
                <a:gd name="connsiteX18" fmla="*/ 2118092 w 3045382"/>
                <a:gd name="connsiteY18" fmla="*/ 296226 h 3048347"/>
                <a:gd name="connsiteX19" fmla="*/ 2118092 w 3045382"/>
                <a:gd name="connsiteY19" fmla="*/ 0 h 3048347"/>
                <a:gd name="connsiteX20" fmla="*/ 2562492 w 3045382"/>
                <a:gd name="connsiteY20" fmla="*/ 0 h 3048347"/>
                <a:gd name="connsiteX21" fmla="*/ 3045382 w 3045382"/>
                <a:gd name="connsiteY21" fmla="*/ 482937 h 3048347"/>
                <a:gd name="connsiteX22" fmla="*/ 3045382 w 3045382"/>
                <a:gd name="connsiteY22" fmla="*/ 1635241 h 3048347"/>
                <a:gd name="connsiteX23" fmla="*/ 3045382 w 3045382"/>
                <a:gd name="connsiteY23" fmla="*/ 1931467 h 3048347"/>
                <a:gd name="connsiteX24" fmla="*/ 3045382 w 3045382"/>
                <a:gd name="connsiteY24" fmla="*/ 2165597 h 3048347"/>
                <a:gd name="connsiteX25" fmla="*/ 2162644 w 3045382"/>
                <a:gd name="connsiteY25" fmla="*/ 3048347 h 3048347"/>
                <a:gd name="connsiteX26" fmla="*/ 1934523 w 3045382"/>
                <a:gd name="connsiteY26" fmla="*/ 3048347 h 3048347"/>
                <a:gd name="connsiteX27" fmla="*/ 1641123 w 3045382"/>
                <a:gd name="connsiteY27" fmla="*/ 3045383 h 3048347"/>
                <a:gd name="connsiteX28" fmla="*/ 482891 w 3045382"/>
                <a:gd name="connsiteY28" fmla="*/ 3045383 h 3048347"/>
                <a:gd name="connsiteX29" fmla="*/ 0 w 3045382"/>
                <a:gd name="connsiteY29" fmla="*/ 2562446 h 3048347"/>
                <a:gd name="connsiteX30" fmla="*/ 0 w 3045382"/>
                <a:gd name="connsiteY30" fmla="*/ 2118178 h 3048347"/>
                <a:gd name="connsiteX31" fmla="*/ 482891 w 3045382"/>
                <a:gd name="connsiteY31" fmla="*/ 1635241 h 3048347"/>
                <a:gd name="connsiteX32" fmla="*/ 1525652 w 3045382"/>
                <a:gd name="connsiteY32" fmla="*/ 1635241 h 3048347"/>
                <a:gd name="connsiteX33" fmla="*/ 1635201 w 3045382"/>
                <a:gd name="connsiteY33" fmla="*/ 1525585 h 3048347"/>
                <a:gd name="connsiteX34" fmla="*/ 1635201 w 3045382"/>
                <a:gd name="connsiteY34" fmla="*/ 482937 h 3048347"/>
                <a:gd name="connsiteX35" fmla="*/ 2118092 w 3045382"/>
                <a:gd name="connsiteY35" fmla="*/ 0 h 3048347"/>
                <a:gd name="connsiteX0" fmla="*/ 2118092 w 3045382"/>
                <a:gd name="connsiteY0" fmla="*/ 296226 h 3048347"/>
                <a:gd name="connsiteX1" fmla="*/ 1931562 w 3045382"/>
                <a:gd name="connsiteY1" fmla="*/ 482937 h 3048347"/>
                <a:gd name="connsiteX2" fmla="*/ 1931562 w 3045382"/>
                <a:gd name="connsiteY2" fmla="*/ 1525585 h 3048347"/>
                <a:gd name="connsiteX3" fmla="*/ 1525652 w 3045382"/>
                <a:gd name="connsiteY3" fmla="*/ 1931467 h 3048347"/>
                <a:gd name="connsiteX4" fmla="*/ 482891 w 3045382"/>
                <a:gd name="connsiteY4" fmla="*/ 1931467 h 3048347"/>
                <a:gd name="connsiteX5" fmla="*/ 296220 w 3045382"/>
                <a:gd name="connsiteY5" fmla="*/ 2118178 h 3048347"/>
                <a:gd name="connsiteX6" fmla="*/ 296220 w 3045382"/>
                <a:gd name="connsiteY6" fmla="*/ 2562446 h 3048347"/>
                <a:gd name="connsiteX7" fmla="*/ 482891 w 3045382"/>
                <a:gd name="connsiteY7" fmla="*/ 2749158 h 3048347"/>
                <a:gd name="connsiteX8" fmla="*/ 1641123 w 3045382"/>
                <a:gd name="connsiteY8" fmla="*/ 2749158 h 3048347"/>
                <a:gd name="connsiteX9" fmla="*/ 1641123 w 3045382"/>
                <a:gd name="connsiteY9" fmla="*/ 2824618 h 3048347"/>
                <a:gd name="connsiteX10" fmla="*/ 1934523 w 3045382"/>
                <a:gd name="connsiteY10" fmla="*/ 2824618 h 3048347"/>
                <a:gd name="connsiteX11" fmla="*/ 1934523 w 3045382"/>
                <a:gd name="connsiteY11" fmla="*/ 2752121 h 3048347"/>
                <a:gd name="connsiteX12" fmla="*/ 2162644 w 3045382"/>
                <a:gd name="connsiteY12" fmla="*/ 2752121 h 3048347"/>
                <a:gd name="connsiteX13" fmla="*/ 2749162 w 3045382"/>
                <a:gd name="connsiteY13" fmla="*/ 2165597 h 3048347"/>
                <a:gd name="connsiteX14" fmla="*/ 2749162 w 3045382"/>
                <a:gd name="connsiteY14" fmla="*/ 1931467 h 3048347"/>
                <a:gd name="connsiteX15" fmla="*/ 2749162 w 3045382"/>
                <a:gd name="connsiteY15" fmla="*/ 1635241 h 3048347"/>
                <a:gd name="connsiteX16" fmla="*/ 2749162 w 3045382"/>
                <a:gd name="connsiteY16" fmla="*/ 482937 h 3048347"/>
                <a:gd name="connsiteX17" fmla="*/ 2562492 w 3045382"/>
                <a:gd name="connsiteY17" fmla="*/ 296226 h 3048347"/>
                <a:gd name="connsiteX18" fmla="*/ 2118092 w 3045382"/>
                <a:gd name="connsiteY18" fmla="*/ 296226 h 3048347"/>
                <a:gd name="connsiteX19" fmla="*/ 2118092 w 3045382"/>
                <a:gd name="connsiteY19" fmla="*/ 0 h 3048347"/>
                <a:gd name="connsiteX20" fmla="*/ 2562492 w 3045382"/>
                <a:gd name="connsiteY20" fmla="*/ 0 h 3048347"/>
                <a:gd name="connsiteX21" fmla="*/ 3045382 w 3045382"/>
                <a:gd name="connsiteY21" fmla="*/ 482937 h 3048347"/>
                <a:gd name="connsiteX22" fmla="*/ 3045382 w 3045382"/>
                <a:gd name="connsiteY22" fmla="*/ 1635241 h 3048347"/>
                <a:gd name="connsiteX23" fmla="*/ 3045382 w 3045382"/>
                <a:gd name="connsiteY23" fmla="*/ 1931467 h 3048347"/>
                <a:gd name="connsiteX24" fmla="*/ 3045382 w 3045382"/>
                <a:gd name="connsiteY24" fmla="*/ 2165597 h 3048347"/>
                <a:gd name="connsiteX25" fmla="*/ 2162644 w 3045382"/>
                <a:gd name="connsiteY25" fmla="*/ 3048347 h 3048347"/>
                <a:gd name="connsiteX26" fmla="*/ 1934523 w 3045382"/>
                <a:gd name="connsiteY26" fmla="*/ 3048347 h 3048347"/>
                <a:gd name="connsiteX27" fmla="*/ 482891 w 3045382"/>
                <a:gd name="connsiteY27" fmla="*/ 3045383 h 3048347"/>
                <a:gd name="connsiteX28" fmla="*/ 0 w 3045382"/>
                <a:gd name="connsiteY28" fmla="*/ 2562446 h 3048347"/>
                <a:gd name="connsiteX29" fmla="*/ 0 w 3045382"/>
                <a:gd name="connsiteY29" fmla="*/ 2118178 h 3048347"/>
                <a:gd name="connsiteX30" fmla="*/ 482891 w 3045382"/>
                <a:gd name="connsiteY30" fmla="*/ 1635241 h 3048347"/>
                <a:gd name="connsiteX31" fmla="*/ 1525652 w 3045382"/>
                <a:gd name="connsiteY31" fmla="*/ 1635241 h 3048347"/>
                <a:gd name="connsiteX32" fmla="*/ 1635201 w 3045382"/>
                <a:gd name="connsiteY32" fmla="*/ 1525585 h 3048347"/>
                <a:gd name="connsiteX33" fmla="*/ 1635201 w 3045382"/>
                <a:gd name="connsiteY33" fmla="*/ 482937 h 3048347"/>
                <a:gd name="connsiteX34" fmla="*/ 2118092 w 3045382"/>
                <a:gd name="connsiteY34" fmla="*/ 0 h 3048347"/>
                <a:gd name="connsiteX0" fmla="*/ 2118092 w 3045382"/>
                <a:gd name="connsiteY0" fmla="*/ 296226 h 3048347"/>
                <a:gd name="connsiteX1" fmla="*/ 1931562 w 3045382"/>
                <a:gd name="connsiteY1" fmla="*/ 482937 h 3048347"/>
                <a:gd name="connsiteX2" fmla="*/ 1931562 w 3045382"/>
                <a:gd name="connsiteY2" fmla="*/ 1525585 h 3048347"/>
                <a:gd name="connsiteX3" fmla="*/ 1525652 w 3045382"/>
                <a:gd name="connsiteY3" fmla="*/ 1931467 h 3048347"/>
                <a:gd name="connsiteX4" fmla="*/ 482891 w 3045382"/>
                <a:gd name="connsiteY4" fmla="*/ 1931467 h 3048347"/>
                <a:gd name="connsiteX5" fmla="*/ 296220 w 3045382"/>
                <a:gd name="connsiteY5" fmla="*/ 2118178 h 3048347"/>
                <a:gd name="connsiteX6" fmla="*/ 296220 w 3045382"/>
                <a:gd name="connsiteY6" fmla="*/ 2562446 h 3048347"/>
                <a:gd name="connsiteX7" fmla="*/ 482891 w 3045382"/>
                <a:gd name="connsiteY7" fmla="*/ 2749158 h 3048347"/>
                <a:gd name="connsiteX8" fmla="*/ 1641123 w 3045382"/>
                <a:gd name="connsiteY8" fmla="*/ 2749158 h 3048347"/>
                <a:gd name="connsiteX9" fmla="*/ 1641123 w 3045382"/>
                <a:gd name="connsiteY9" fmla="*/ 2824618 h 3048347"/>
                <a:gd name="connsiteX10" fmla="*/ 1934523 w 3045382"/>
                <a:gd name="connsiteY10" fmla="*/ 2824618 h 3048347"/>
                <a:gd name="connsiteX11" fmla="*/ 1934523 w 3045382"/>
                <a:gd name="connsiteY11" fmla="*/ 2752121 h 3048347"/>
                <a:gd name="connsiteX12" fmla="*/ 2162644 w 3045382"/>
                <a:gd name="connsiteY12" fmla="*/ 2752121 h 3048347"/>
                <a:gd name="connsiteX13" fmla="*/ 2749162 w 3045382"/>
                <a:gd name="connsiteY13" fmla="*/ 2165597 h 3048347"/>
                <a:gd name="connsiteX14" fmla="*/ 2749162 w 3045382"/>
                <a:gd name="connsiteY14" fmla="*/ 1931467 h 3048347"/>
                <a:gd name="connsiteX15" fmla="*/ 2749162 w 3045382"/>
                <a:gd name="connsiteY15" fmla="*/ 1635241 h 3048347"/>
                <a:gd name="connsiteX16" fmla="*/ 2749162 w 3045382"/>
                <a:gd name="connsiteY16" fmla="*/ 482937 h 3048347"/>
                <a:gd name="connsiteX17" fmla="*/ 2562492 w 3045382"/>
                <a:gd name="connsiteY17" fmla="*/ 296226 h 3048347"/>
                <a:gd name="connsiteX18" fmla="*/ 2118092 w 3045382"/>
                <a:gd name="connsiteY18" fmla="*/ 296226 h 3048347"/>
                <a:gd name="connsiteX19" fmla="*/ 2118092 w 3045382"/>
                <a:gd name="connsiteY19" fmla="*/ 0 h 3048347"/>
                <a:gd name="connsiteX20" fmla="*/ 2562492 w 3045382"/>
                <a:gd name="connsiteY20" fmla="*/ 0 h 3048347"/>
                <a:gd name="connsiteX21" fmla="*/ 3045382 w 3045382"/>
                <a:gd name="connsiteY21" fmla="*/ 482937 h 3048347"/>
                <a:gd name="connsiteX22" fmla="*/ 3045382 w 3045382"/>
                <a:gd name="connsiteY22" fmla="*/ 1635241 h 3048347"/>
                <a:gd name="connsiteX23" fmla="*/ 3045382 w 3045382"/>
                <a:gd name="connsiteY23" fmla="*/ 1931467 h 3048347"/>
                <a:gd name="connsiteX24" fmla="*/ 3045382 w 3045382"/>
                <a:gd name="connsiteY24" fmla="*/ 2165597 h 3048347"/>
                <a:gd name="connsiteX25" fmla="*/ 2162644 w 3045382"/>
                <a:gd name="connsiteY25" fmla="*/ 3048347 h 3048347"/>
                <a:gd name="connsiteX26" fmla="*/ 482891 w 3045382"/>
                <a:gd name="connsiteY26" fmla="*/ 3045383 h 3048347"/>
                <a:gd name="connsiteX27" fmla="*/ 0 w 3045382"/>
                <a:gd name="connsiteY27" fmla="*/ 2562446 h 3048347"/>
                <a:gd name="connsiteX28" fmla="*/ 0 w 3045382"/>
                <a:gd name="connsiteY28" fmla="*/ 2118178 h 3048347"/>
                <a:gd name="connsiteX29" fmla="*/ 482891 w 3045382"/>
                <a:gd name="connsiteY29" fmla="*/ 1635241 h 3048347"/>
                <a:gd name="connsiteX30" fmla="*/ 1525652 w 3045382"/>
                <a:gd name="connsiteY30" fmla="*/ 1635241 h 3048347"/>
                <a:gd name="connsiteX31" fmla="*/ 1635201 w 3045382"/>
                <a:gd name="connsiteY31" fmla="*/ 1525585 h 3048347"/>
                <a:gd name="connsiteX32" fmla="*/ 1635201 w 3045382"/>
                <a:gd name="connsiteY32" fmla="*/ 482937 h 3048347"/>
                <a:gd name="connsiteX33" fmla="*/ 2118092 w 3045382"/>
                <a:gd name="connsiteY33" fmla="*/ 0 h 3048347"/>
                <a:gd name="connsiteX0" fmla="*/ 2118092 w 3045382"/>
                <a:gd name="connsiteY0" fmla="*/ 296226 h 3048347"/>
                <a:gd name="connsiteX1" fmla="*/ 1931562 w 3045382"/>
                <a:gd name="connsiteY1" fmla="*/ 482937 h 3048347"/>
                <a:gd name="connsiteX2" fmla="*/ 1931562 w 3045382"/>
                <a:gd name="connsiteY2" fmla="*/ 1525585 h 3048347"/>
                <a:gd name="connsiteX3" fmla="*/ 1525652 w 3045382"/>
                <a:gd name="connsiteY3" fmla="*/ 1931467 h 3048347"/>
                <a:gd name="connsiteX4" fmla="*/ 482891 w 3045382"/>
                <a:gd name="connsiteY4" fmla="*/ 1931467 h 3048347"/>
                <a:gd name="connsiteX5" fmla="*/ 296220 w 3045382"/>
                <a:gd name="connsiteY5" fmla="*/ 2118178 h 3048347"/>
                <a:gd name="connsiteX6" fmla="*/ 296220 w 3045382"/>
                <a:gd name="connsiteY6" fmla="*/ 2562446 h 3048347"/>
                <a:gd name="connsiteX7" fmla="*/ 482891 w 3045382"/>
                <a:gd name="connsiteY7" fmla="*/ 2749158 h 3048347"/>
                <a:gd name="connsiteX8" fmla="*/ 1641123 w 3045382"/>
                <a:gd name="connsiteY8" fmla="*/ 2749158 h 3048347"/>
                <a:gd name="connsiteX9" fmla="*/ 1641123 w 3045382"/>
                <a:gd name="connsiteY9" fmla="*/ 2824618 h 3048347"/>
                <a:gd name="connsiteX10" fmla="*/ 1934523 w 3045382"/>
                <a:gd name="connsiteY10" fmla="*/ 2752121 h 3048347"/>
                <a:gd name="connsiteX11" fmla="*/ 2162644 w 3045382"/>
                <a:gd name="connsiteY11" fmla="*/ 2752121 h 3048347"/>
                <a:gd name="connsiteX12" fmla="*/ 2749162 w 3045382"/>
                <a:gd name="connsiteY12" fmla="*/ 2165597 h 3048347"/>
                <a:gd name="connsiteX13" fmla="*/ 2749162 w 3045382"/>
                <a:gd name="connsiteY13" fmla="*/ 1931467 h 3048347"/>
                <a:gd name="connsiteX14" fmla="*/ 2749162 w 3045382"/>
                <a:gd name="connsiteY14" fmla="*/ 1635241 h 3048347"/>
                <a:gd name="connsiteX15" fmla="*/ 2749162 w 3045382"/>
                <a:gd name="connsiteY15" fmla="*/ 482937 h 3048347"/>
                <a:gd name="connsiteX16" fmla="*/ 2562492 w 3045382"/>
                <a:gd name="connsiteY16" fmla="*/ 296226 h 3048347"/>
                <a:gd name="connsiteX17" fmla="*/ 2118092 w 3045382"/>
                <a:gd name="connsiteY17" fmla="*/ 296226 h 3048347"/>
                <a:gd name="connsiteX18" fmla="*/ 2118092 w 3045382"/>
                <a:gd name="connsiteY18" fmla="*/ 0 h 3048347"/>
                <a:gd name="connsiteX19" fmla="*/ 2562492 w 3045382"/>
                <a:gd name="connsiteY19" fmla="*/ 0 h 3048347"/>
                <a:gd name="connsiteX20" fmla="*/ 3045382 w 3045382"/>
                <a:gd name="connsiteY20" fmla="*/ 482937 h 3048347"/>
                <a:gd name="connsiteX21" fmla="*/ 3045382 w 3045382"/>
                <a:gd name="connsiteY21" fmla="*/ 1635241 h 3048347"/>
                <a:gd name="connsiteX22" fmla="*/ 3045382 w 3045382"/>
                <a:gd name="connsiteY22" fmla="*/ 1931467 h 3048347"/>
                <a:gd name="connsiteX23" fmla="*/ 3045382 w 3045382"/>
                <a:gd name="connsiteY23" fmla="*/ 2165597 h 3048347"/>
                <a:gd name="connsiteX24" fmla="*/ 2162644 w 3045382"/>
                <a:gd name="connsiteY24" fmla="*/ 3048347 h 3048347"/>
                <a:gd name="connsiteX25" fmla="*/ 482891 w 3045382"/>
                <a:gd name="connsiteY25" fmla="*/ 3045383 h 3048347"/>
                <a:gd name="connsiteX26" fmla="*/ 0 w 3045382"/>
                <a:gd name="connsiteY26" fmla="*/ 2562446 h 3048347"/>
                <a:gd name="connsiteX27" fmla="*/ 0 w 3045382"/>
                <a:gd name="connsiteY27" fmla="*/ 2118178 h 3048347"/>
                <a:gd name="connsiteX28" fmla="*/ 482891 w 3045382"/>
                <a:gd name="connsiteY28" fmla="*/ 1635241 h 3048347"/>
                <a:gd name="connsiteX29" fmla="*/ 1525652 w 3045382"/>
                <a:gd name="connsiteY29" fmla="*/ 1635241 h 3048347"/>
                <a:gd name="connsiteX30" fmla="*/ 1635201 w 3045382"/>
                <a:gd name="connsiteY30" fmla="*/ 1525585 h 3048347"/>
                <a:gd name="connsiteX31" fmla="*/ 1635201 w 3045382"/>
                <a:gd name="connsiteY31" fmla="*/ 482937 h 3048347"/>
                <a:gd name="connsiteX32" fmla="*/ 2118092 w 3045382"/>
                <a:gd name="connsiteY32" fmla="*/ 0 h 3048347"/>
                <a:gd name="connsiteX0" fmla="*/ 2118092 w 3045382"/>
                <a:gd name="connsiteY0" fmla="*/ 296226 h 3048347"/>
                <a:gd name="connsiteX1" fmla="*/ 1931562 w 3045382"/>
                <a:gd name="connsiteY1" fmla="*/ 482937 h 3048347"/>
                <a:gd name="connsiteX2" fmla="*/ 1931562 w 3045382"/>
                <a:gd name="connsiteY2" fmla="*/ 1525585 h 3048347"/>
                <a:gd name="connsiteX3" fmla="*/ 1525652 w 3045382"/>
                <a:gd name="connsiteY3" fmla="*/ 1931467 h 3048347"/>
                <a:gd name="connsiteX4" fmla="*/ 482891 w 3045382"/>
                <a:gd name="connsiteY4" fmla="*/ 1931467 h 3048347"/>
                <a:gd name="connsiteX5" fmla="*/ 296220 w 3045382"/>
                <a:gd name="connsiteY5" fmla="*/ 2118178 h 3048347"/>
                <a:gd name="connsiteX6" fmla="*/ 296220 w 3045382"/>
                <a:gd name="connsiteY6" fmla="*/ 2562446 h 3048347"/>
                <a:gd name="connsiteX7" fmla="*/ 482891 w 3045382"/>
                <a:gd name="connsiteY7" fmla="*/ 2749158 h 3048347"/>
                <a:gd name="connsiteX8" fmla="*/ 1641123 w 3045382"/>
                <a:gd name="connsiteY8" fmla="*/ 2749158 h 3048347"/>
                <a:gd name="connsiteX9" fmla="*/ 1934523 w 3045382"/>
                <a:gd name="connsiteY9" fmla="*/ 2752121 h 3048347"/>
                <a:gd name="connsiteX10" fmla="*/ 2162644 w 3045382"/>
                <a:gd name="connsiteY10" fmla="*/ 2752121 h 3048347"/>
                <a:gd name="connsiteX11" fmla="*/ 2749162 w 3045382"/>
                <a:gd name="connsiteY11" fmla="*/ 2165597 h 3048347"/>
                <a:gd name="connsiteX12" fmla="*/ 2749162 w 3045382"/>
                <a:gd name="connsiteY12" fmla="*/ 1931467 h 3048347"/>
                <a:gd name="connsiteX13" fmla="*/ 2749162 w 3045382"/>
                <a:gd name="connsiteY13" fmla="*/ 1635241 h 3048347"/>
                <a:gd name="connsiteX14" fmla="*/ 2749162 w 3045382"/>
                <a:gd name="connsiteY14" fmla="*/ 482937 h 3048347"/>
                <a:gd name="connsiteX15" fmla="*/ 2562492 w 3045382"/>
                <a:gd name="connsiteY15" fmla="*/ 296226 h 3048347"/>
                <a:gd name="connsiteX16" fmla="*/ 2118092 w 3045382"/>
                <a:gd name="connsiteY16" fmla="*/ 296226 h 3048347"/>
                <a:gd name="connsiteX17" fmla="*/ 2118092 w 3045382"/>
                <a:gd name="connsiteY17" fmla="*/ 0 h 3048347"/>
                <a:gd name="connsiteX18" fmla="*/ 2562492 w 3045382"/>
                <a:gd name="connsiteY18" fmla="*/ 0 h 3048347"/>
                <a:gd name="connsiteX19" fmla="*/ 3045382 w 3045382"/>
                <a:gd name="connsiteY19" fmla="*/ 482937 h 3048347"/>
                <a:gd name="connsiteX20" fmla="*/ 3045382 w 3045382"/>
                <a:gd name="connsiteY20" fmla="*/ 1635241 h 3048347"/>
                <a:gd name="connsiteX21" fmla="*/ 3045382 w 3045382"/>
                <a:gd name="connsiteY21" fmla="*/ 1931467 h 3048347"/>
                <a:gd name="connsiteX22" fmla="*/ 3045382 w 3045382"/>
                <a:gd name="connsiteY22" fmla="*/ 2165597 h 3048347"/>
                <a:gd name="connsiteX23" fmla="*/ 2162644 w 3045382"/>
                <a:gd name="connsiteY23" fmla="*/ 3048347 h 3048347"/>
                <a:gd name="connsiteX24" fmla="*/ 482891 w 3045382"/>
                <a:gd name="connsiteY24" fmla="*/ 3045383 h 3048347"/>
                <a:gd name="connsiteX25" fmla="*/ 0 w 3045382"/>
                <a:gd name="connsiteY25" fmla="*/ 2562446 h 3048347"/>
                <a:gd name="connsiteX26" fmla="*/ 0 w 3045382"/>
                <a:gd name="connsiteY26" fmla="*/ 2118178 h 3048347"/>
                <a:gd name="connsiteX27" fmla="*/ 482891 w 3045382"/>
                <a:gd name="connsiteY27" fmla="*/ 1635241 h 3048347"/>
                <a:gd name="connsiteX28" fmla="*/ 1525652 w 3045382"/>
                <a:gd name="connsiteY28" fmla="*/ 1635241 h 3048347"/>
                <a:gd name="connsiteX29" fmla="*/ 1635201 w 3045382"/>
                <a:gd name="connsiteY29" fmla="*/ 1525585 h 3048347"/>
                <a:gd name="connsiteX30" fmla="*/ 1635201 w 3045382"/>
                <a:gd name="connsiteY30" fmla="*/ 482937 h 3048347"/>
                <a:gd name="connsiteX31" fmla="*/ 2118092 w 3045382"/>
                <a:gd name="connsiteY31" fmla="*/ 0 h 3048347"/>
                <a:gd name="connsiteX0" fmla="*/ 2118092 w 3045382"/>
                <a:gd name="connsiteY0" fmla="*/ 296226 h 3048347"/>
                <a:gd name="connsiteX1" fmla="*/ 1931562 w 3045382"/>
                <a:gd name="connsiteY1" fmla="*/ 482937 h 3048347"/>
                <a:gd name="connsiteX2" fmla="*/ 1931562 w 3045382"/>
                <a:gd name="connsiteY2" fmla="*/ 1525585 h 3048347"/>
                <a:gd name="connsiteX3" fmla="*/ 1525652 w 3045382"/>
                <a:gd name="connsiteY3" fmla="*/ 1931467 h 3048347"/>
                <a:gd name="connsiteX4" fmla="*/ 482891 w 3045382"/>
                <a:gd name="connsiteY4" fmla="*/ 1931467 h 3048347"/>
                <a:gd name="connsiteX5" fmla="*/ 296220 w 3045382"/>
                <a:gd name="connsiteY5" fmla="*/ 2118178 h 3048347"/>
                <a:gd name="connsiteX6" fmla="*/ 296220 w 3045382"/>
                <a:gd name="connsiteY6" fmla="*/ 2562446 h 3048347"/>
                <a:gd name="connsiteX7" fmla="*/ 482891 w 3045382"/>
                <a:gd name="connsiteY7" fmla="*/ 2749158 h 3048347"/>
                <a:gd name="connsiteX8" fmla="*/ 1934523 w 3045382"/>
                <a:gd name="connsiteY8" fmla="*/ 2752121 h 3048347"/>
                <a:gd name="connsiteX9" fmla="*/ 2162644 w 3045382"/>
                <a:gd name="connsiteY9" fmla="*/ 2752121 h 3048347"/>
                <a:gd name="connsiteX10" fmla="*/ 2749162 w 3045382"/>
                <a:gd name="connsiteY10" fmla="*/ 2165597 h 3048347"/>
                <a:gd name="connsiteX11" fmla="*/ 2749162 w 3045382"/>
                <a:gd name="connsiteY11" fmla="*/ 1931467 h 3048347"/>
                <a:gd name="connsiteX12" fmla="*/ 2749162 w 3045382"/>
                <a:gd name="connsiteY12" fmla="*/ 1635241 h 3048347"/>
                <a:gd name="connsiteX13" fmla="*/ 2749162 w 3045382"/>
                <a:gd name="connsiteY13" fmla="*/ 482937 h 3048347"/>
                <a:gd name="connsiteX14" fmla="*/ 2562492 w 3045382"/>
                <a:gd name="connsiteY14" fmla="*/ 296226 h 3048347"/>
                <a:gd name="connsiteX15" fmla="*/ 2118092 w 3045382"/>
                <a:gd name="connsiteY15" fmla="*/ 296226 h 3048347"/>
                <a:gd name="connsiteX16" fmla="*/ 2118092 w 3045382"/>
                <a:gd name="connsiteY16" fmla="*/ 0 h 3048347"/>
                <a:gd name="connsiteX17" fmla="*/ 2562492 w 3045382"/>
                <a:gd name="connsiteY17" fmla="*/ 0 h 3048347"/>
                <a:gd name="connsiteX18" fmla="*/ 3045382 w 3045382"/>
                <a:gd name="connsiteY18" fmla="*/ 482937 h 3048347"/>
                <a:gd name="connsiteX19" fmla="*/ 3045382 w 3045382"/>
                <a:gd name="connsiteY19" fmla="*/ 1635241 h 3048347"/>
                <a:gd name="connsiteX20" fmla="*/ 3045382 w 3045382"/>
                <a:gd name="connsiteY20" fmla="*/ 1931467 h 3048347"/>
                <a:gd name="connsiteX21" fmla="*/ 3045382 w 3045382"/>
                <a:gd name="connsiteY21" fmla="*/ 2165597 h 3048347"/>
                <a:gd name="connsiteX22" fmla="*/ 2162644 w 3045382"/>
                <a:gd name="connsiteY22" fmla="*/ 3048347 h 3048347"/>
                <a:gd name="connsiteX23" fmla="*/ 482891 w 3045382"/>
                <a:gd name="connsiteY23" fmla="*/ 3045383 h 3048347"/>
                <a:gd name="connsiteX24" fmla="*/ 0 w 3045382"/>
                <a:gd name="connsiteY24" fmla="*/ 2562446 h 3048347"/>
                <a:gd name="connsiteX25" fmla="*/ 0 w 3045382"/>
                <a:gd name="connsiteY25" fmla="*/ 2118178 h 3048347"/>
                <a:gd name="connsiteX26" fmla="*/ 482891 w 3045382"/>
                <a:gd name="connsiteY26" fmla="*/ 1635241 h 3048347"/>
                <a:gd name="connsiteX27" fmla="*/ 1525652 w 3045382"/>
                <a:gd name="connsiteY27" fmla="*/ 1635241 h 3048347"/>
                <a:gd name="connsiteX28" fmla="*/ 1635201 w 3045382"/>
                <a:gd name="connsiteY28" fmla="*/ 1525585 h 3048347"/>
                <a:gd name="connsiteX29" fmla="*/ 1635201 w 3045382"/>
                <a:gd name="connsiteY29" fmla="*/ 482937 h 3048347"/>
                <a:gd name="connsiteX30" fmla="*/ 2118092 w 3045382"/>
                <a:gd name="connsiteY30" fmla="*/ 0 h 3048347"/>
                <a:gd name="connsiteX0" fmla="*/ 2118092 w 3045382"/>
                <a:gd name="connsiteY0" fmla="*/ 296226 h 3048347"/>
                <a:gd name="connsiteX1" fmla="*/ 1931562 w 3045382"/>
                <a:gd name="connsiteY1" fmla="*/ 482937 h 3048347"/>
                <a:gd name="connsiteX2" fmla="*/ 1931562 w 3045382"/>
                <a:gd name="connsiteY2" fmla="*/ 1525585 h 3048347"/>
                <a:gd name="connsiteX3" fmla="*/ 1525652 w 3045382"/>
                <a:gd name="connsiteY3" fmla="*/ 1931467 h 3048347"/>
                <a:gd name="connsiteX4" fmla="*/ 482891 w 3045382"/>
                <a:gd name="connsiteY4" fmla="*/ 1931467 h 3048347"/>
                <a:gd name="connsiteX5" fmla="*/ 296220 w 3045382"/>
                <a:gd name="connsiteY5" fmla="*/ 2118178 h 3048347"/>
                <a:gd name="connsiteX6" fmla="*/ 296220 w 3045382"/>
                <a:gd name="connsiteY6" fmla="*/ 2562446 h 3048347"/>
                <a:gd name="connsiteX7" fmla="*/ 482891 w 3045382"/>
                <a:gd name="connsiteY7" fmla="*/ 2749158 h 3048347"/>
                <a:gd name="connsiteX8" fmla="*/ 2162644 w 3045382"/>
                <a:gd name="connsiteY8" fmla="*/ 2752121 h 3048347"/>
                <a:gd name="connsiteX9" fmla="*/ 2749162 w 3045382"/>
                <a:gd name="connsiteY9" fmla="*/ 2165597 h 3048347"/>
                <a:gd name="connsiteX10" fmla="*/ 2749162 w 3045382"/>
                <a:gd name="connsiteY10" fmla="*/ 1931467 h 3048347"/>
                <a:gd name="connsiteX11" fmla="*/ 2749162 w 3045382"/>
                <a:gd name="connsiteY11" fmla="*/ 1635241 h 3048347"/>
                <a:gd name="connsiteX12" fmla="*/ 2749162 w 3045382"/>
                <a:gd name="connsiteY12" fmla="*/ 482937 h 3048347"/>
                <a:gd name="connsiteX13" fmla="*/ 2562492 w 3045382"/>
                <a:gd name="connsiteY13" fmla="*/ 296226 h 3048347"/>
                <a:gd name="connsiteX14" fmla="*/ 2118092 w 3045382"/>
                <a:gd name="connsiteY14" fmla="*/ 296226 h 3048347"/>
                <a:gd name="connsiteX15" fmla="*/ 2118092 w 3045382"/>
                <a:gd name="connsiteY15" fmla="*/ 0 h 3048347"/>
                <a:gd name="connsiteX16" fmla="*/ 2562492 w 3045382"/>
                <a:gd name="connsiteY16" fmla="*/ 0 h 3048347"/>
                <a:gd name="connsiteX17" fmla="*/ 3045382 w 3045382"/>
                <a:gd name="connsiteY17" fmla="*/ 482937 h 3048347"/>
                <a:gd name="connsiteX18" fmla="*/ 3045382 w 3045382"/>
                <a:gd name="connsiteY18" fmla="*/ 1635241 h 3048347"/>
                <a:gd name="connsiteX19" fmla="*/ 3045382 w 3045382"/>
                <a:gd name="connsiteY19" fmla="*/ 1931467 h 3048347"/>
                <a:gd name="connsiteX20" fmla="*/ 3045382 w 3045382"/>
                <a:gd name="connsiteY20" fmla="*/ 2165597 h 3048347"/>
                <a:gd name="connsiteX21" fmla="*/ 2162644 w 3045382"/>
                <a:gd name="connsiteY21" fmla="*/ 3048347 h 3048347"/>
                <a:gd name="connsiteX22" fmla="*/ 482891 w 3045382"/>
                <a:gd name="connsiteY22" fmla="*/ 3045383 h 3048347"/>
                <a:gd name="connsiteX23" fmla="*/ 0 w 3045382"/>
                <a:gd name="connsiteY23" fmla="*/ 2562446 h 3048347"/>
                <a:gd name="connsiteX24" fmla="*/ 0 w 3045382"/>
                <a:gd name="connsiteY24" fmla="*/ 2118178 h 3048347"/>
                <a:gd name="connsiteX25" fmla="*/ 482891 w 3045382"/>
                <a:gd name="connsiteY25" fmla="*/ 1635241 h 3048347"/>
                <a:gd name="connsiteX26" fmla="*/ 1525652 w 3045382"/>
                <a:gd name="connsiteY26" fmla="*/ 1635241 h 3048347"/>
                <a:gd name="connsiteX27" fmla="*/ 1635201 w 3045382"/>
                <a:gd name="connsiteY27" fmla="*/ 1525585 h 3048347"/>
                <a:gd name="connsiteX28" fmla="*/ 1635201 w 3045382"/>
                <a:gd name="connsiteY28" fmla="*/ 482937 h 3048347"/>
                <a:gd name="connsiteX29" fmla="*/ 2118092 w 3045382"/>
                <a:gd name="connsiteY29" fmla="*/ 0 h 30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45382" h="3048347">
                  <a:moveTo>
                    <a:pt x="2118092" y="296226"/>
                  </a:moveTo>
                  <a:cubicBezTo>
                    <a:pt x="2014464" y="296226"/>
                    <a:pt x="1931562" y="379209"/>
                    <a:pt x="1931562" y="482937"/>
                  </a:cubicBezTo>
                  <a:lnTo>
                    <a:pt x="1931562" y="1525585"/>
                  </a:lnTo>
                  <a:cubicBezTo>
                    <a:pt x="1931562" y="1750824"/>
                    <a:pt x="1747852" y="1931467"/>
                    <a:pt x="1525652" y="1931467"/>
                  </a:cubicBezTo>
                  <a:lnTo>
                    <a:pt x="482891" y="1931467"/>
                  </a:lnTo>
                  <a:cubicBezTo>
                    <a:pt x="379122" y="1931467"/>
                    <a:pt x="296220" y="2014449"/>
                    <a:pt x="296220" y="2118178"/>
                  </a:cubicBezTo>
                  <a:lnTo>
                    <a:pt x="296220" y="2562446"/>
                  </a:lnTo>
                  <a:cubicBezTo>
                    <a:pt x="296220" y="2666175"/>
                    <a:pt x="379122" y="2749158"/>
                    <a:pt x="482891" y="2749158"/>
                  </a:cubicBezTo>
                  <a:lnTo>
                    <a:pt x="2162644" y="2752121"/>
                  </a:lnTo>
                  <a:cubicBezTo>
                    <a:pt x="2485511" y="2752121"/>
                    <a:pt x="2749162" y="2488496"/>
                    <a:pt x="2749162" y="2165597"/>
                  </a:cubicBezTo>
                  <a:lnTo>
                    <a:pt x="2749162" y="1931467"/>
                  </a:lnTo>
                  <a:lnTo>
                    <a:pt x="2749162" y="1635241"/>
                  </a:lnTo>
                  <a:lnTo>
                    <a:pt x="2749162" y="482937"/>
                  </a:lnTo>
                  <a:cubicBezTo>
                    <a:pt x="2749162" y="379209"/>
                    <a:pt x="2666260" y="296226"/>
                    <a:pt x="2562492" y="296226"/>
                  </a:cubicBezTo>
                  <a:lnTo>
                    <a:pt x="2118092" y="296226"/>
                  </a:lnTo>
                  <a:close/>
                  <a:moveTo>
                    <a:pt x="2118092" y="0"/>
                  </a:moveTo>
                  <a:lnTo>
                    <a:pt x="2562492" y="0"/>
                  </a:lnTo>
                  <a:cubicBezTo>
                    <a:pt x="2826143" y="0"/>
                    <a:pt x="3045382" y="216207"/>
                    <a:pt x="3045382" y="482937"/>
                  </a:cubicBezTo>
                  <a:lnTo>
                    <a:pt x="3045382" y="1635241"/>
                  </a:lnTo>
                  <a:lnTo>
                    <a:pt x="3045382" y="1931467"/>
                  </a:lnTo>
                  <a:lnTo>
                    <a:pt x="3045382" y="2165597"/>
                  </a:lnTo>
                  <a:cubicBezTo>
                    <a:pt x="3045382" y="2651356"/>
                    <a:pt x="2648355" y="3048347"/>
                    <a:pt x="2162644" y="3048347"/>
                  </a:cubicBezTo>
                  <a:lnTo>
                    <a:pt x="482891" y="3045383"/>
                  </a:lnTo>
                  <a:cubicBezTo>
                    <a:pt x="216279" y="3045383"/>
                    <a:pt x="0" y="2829177"/>
                    <a:pt x="0" y="2562446"/>
                  </a:cubicBezTo>
                  <a:lnTo>
                    <a:pt x="0" y="2118178"/>
                  </a:lnTo>
                  <a:cubicBezTo>
                    <a:pt x="0" y="1851589"/>
                    <a:pt x="216279" y="1635241"/>
                    <a:pt x="482891" y="1635241"/>
                  </a:cubicBezTo>
                  <a:lnTo>
                    <a:pt x="1525652" y="1635241"/>
                  </a:lnTo>
                  <a:cubicBezTo>
                    <a:pt x="1584868" y="1635241"/>
                    <a:pt x="1635201" y="1584858"/>
                    <a:pt x="1635201" y="1525585"/>
                  </a:cubicBezTo>
                  <a:lnTo>
                    <a:pt x="1635201" y="482937"/>
                  </a:lnTo>
                  <a:cubicBezTo>
                    <a:pt x="1635201" y="216207"/>
                    <a:pt x="1851480" y="0"/>
                    <a:pt x="2118092" y="0"/>
                  </a:cubicBezTo>
                  <a:close/>
                </a:path>
              </a:pathLst>
            </a:custGeom>
            <a:solidFill>
              <a:srgbClr val="4CC1EF"/>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72" name="Freeform: Shape 11">
              <a:extLst>
                <a:ext uri="{FF2B5EF4-FFF2-40B4-BE49-F238E27FC236}">
                  <a16:creationId xmlns:a16="http://schemas.microsoft.com/office/drawing/2014/main" id="{DE83BF7B-BE8E-538C-5D94-E011DEE15D6F}"/>
                </a:ext>
              </a:extLst>
            </p:cNvPr>
            <p:cNvSpPr/>
            <p:nvPr/>
          </p:nvSpPr>
          <p:spPr>
            <a:xfrm>
              <a:off x="5387978" y="2719495"/>
              <a:ext cx="3045382" cy="3048347"/>
            </a:xfrm>
            <a:custGeom>
              <a:avLst/>
              <a:gdLst>
                <a:gd name="connsiteX0" fmla="*/ 1110860 w 3045382"/>
                <a:gd name="connsiteY0" fmla="*/ 198330 h 3048347"/>
                <a:gd name="connsiteX1" fmla="*/ 1110860 w 3045382"/>
                <a:gd name="connsiteY1" fmla="*/ 296226 h 3048347"/>
                <a:gd name="connsiteX2" fmla="*/ 882738 w 3045382"/>
                <a:gd name="connsiteY2" fmla="*/ 296226 h 3048347"/>
                <a:gd name="connsiteX3" fmla="*/ 296220 w 3045382"/>
                <a:gd name="connsiteY3" fmla="*/ 882751 h 3048347"/>
                <a:gd name="connsiteX4" fmla="*/ 296220 w 3045382"/>
                <a:gd name="connsiteY4" fmla="*/ 1116881 h 3048347"/>
                <a:gd name="connsiteX5" fmla="*/ 296220 w 3045382"/>
                <a:gd name="connsiteY5" fmla="*/ 1413107 h 3048347"/>
                <a:gd name="connsiteX6" fmla="*/ 296220 w 3045382"/>
                <a:gd name="connsiteY6" fmla="*/ 2565410 h 3048347"/>
                <a:gd name="connsiteX7" fmla="*/ 482891 w 3045382"/>
                <a:gd name="connsiteY7" fmla="*/ 2752121 h 3048347"/>
                <a:gd name="connsiteX8" fmla="*/ 927291 w 3045382"/>
                <a:gd name="connsiteY8" fmla="*/ 2752121 h 3048347"/>
                <a:gd name="connsiteX9" fmla="*/ 1113820 w 3045382"/>
                <a:gd name="connsiteY9" fmla="*/ 2565410 h 3048347"/>
                <a:gd name="connsiteX10" fmla="*/ 1113820 w 3045382"/>
                <a:gd name="connsiteY10" fmla="*/ 1522762 h 3048347"/>
                <a:gd name="connsiteX11" fmla="*/ 1519730 w 3045382"/>
                <a:gd name="connsiteY11" fmla="*/ 1116881 h 3048347"/>
                <a:gd name="connsiteX12" fmla="*/ 2562492 w 3045382"/>
                <a:gd name="connsiteY12" fmla="*/ 1116881 h 3048347"/>
                <a:gd name="connsiteX13" fmla="*/ 2749162 w 3045382"/>
                <a:gd name="connsiteY13" fmla="*/ 930169 h 3048347"/>
                <a:gd name="connsiteX14" fmla="*/ 2749162 w 3045382"/>
                <a:gd name="connsiteY14" fmla="*/ 485901 h 3048347"/>
                <a:gd name="connsiteX15" fmla="*/ 2562492 w 3045382"/>
                <a:gd name="connsiteY15" fmla="*/ 299190 h 3048347"/>
                <a:gd name="connsiteX16" fmla="*/ 1404260 w 3045382"/>
                <a:gd name="connsiteY16" fmla="*/ 299190 h 3048347"/>
                <a:gd name="connsiteX17" fmla="*/ 1404260 w 3045382"/>
                <a:gd name="connsiteY17" fmla="*/ 198330 h 3048347"/>
                <a:gd name="connsiteX18" fmla="*/ 882738 w 3045382"/>
                <a:gd name="connsiteY18" fmla="*/ 0 h 3048347"/>
                <a:gd name="connsiteX19" fmla="*/ 1110860 w 3045382"/>
                <a:gd name="connsiteY19" fmla="*/ 0 h 3048347"/>
                <a:gd name="connsiteX20" fmla="*/ 1110860 w 3045382"/>
                <a:gd name="connsiteY20" fmla="*/ 68155 h 3048347"/>
                <a:gd name="connsiteX21" fmla="*/ 1404260 w 3045382"/>
                <a:gd name="connsiteY21" fmla="*/ 68155 h 3048347"/>
                <a:gd name="connsiteX22" fmla="*/ 1404260 w 3045382"/>
                <a:gd name="connsiteY22" fmla="*/ 2964 h 3048347"/>
                <a:gd name="connsiteX23" fmla="*/ 2562492 w 3045382"/>
                <a:gd name="connsiteY23" fmla="*/ 2964 h 3048347"/>
                <a:gd name="connsiteX24" fmla="*/ 3045382 w 3045382"/>
                <a:gd name="connsiteY24" fmla="*/ 485901 h 3048347"/>
                <a:gd name="connsiteX25" fmla="*/ 3045382 w 3045382"/>
                <a:gd name="connsiteY25" fmla="*/ 930169 h 3048347"/>
                <a:gd name="connsiteX26" fmla="*/ 2562492 w 3045382"/>
                <a:gd name="connsiteY26" fmla="*/ 1413107 h 3048347"/>
                <a:gd name="connsiteX27" fmla="*/ 1519730 w 3045382"/>
                <a:gd name="connsiteY27" fmla="*/ 1413107 h 3048347"/>
                <a:gd name="connsiteX28" fmla="*/ 1410181 w 3045382"/>
                <a:gd name="connsiteY28" fmla="*/ 1522762 h 3048347"/>
                <a:gd name="connsiteX29" fmla="*/ 1410181 w 3045382"/>
                <a:gd name="connsiteY29" fmla="*/ 2565410 h 3048347"/>
                <a:gd name="connsiteX30" fmla="*/ 927291 w 3045382"/>
                <a:gd name="connsiteY30" fmla="*/ 3048347 h 3048347"/>
                <a:gd name="connsiteX31" fmla="*/ 482891 w 3045382"/>
                <a:gd name="connsiteY31" fmla="*/ 3048347 h 3048347"/>
                <a:gd name="connsiteX32" fmla="*/ 0 w 3045382"/>
                <a:gd name="connsiteY32" fmla="*/ 2565410 h 3048347"/>
                <a:gd name="connsiteX33" fmla="*/ 0 w 3045382"/>
                <a:gd name="connsiteY33" fmla="*/ 1413107 h 3048347"/>
                <a:gd name="connsiteX34" fmla="*/ 0 w 3045382"/>
                <a:gd name="connsiteY34" fmla="*/ 1116881 h 3048347"/>
                <a:gd name="connsiteX35" fmla="*/ 0 w 3045382"/>
                <a:gd name="connsiteY35" fmla="*/ 882751 h 3048347"/>
                <a:gd name="connsiteX36" fmla="*/ 882738 w 3045382"/>
                <a:gd name="connsiteY36" fmla="*/ 0 h 3048347"/>
                <a:gd name="connsiteX0" fmla="*/ 1404260 w 3045382"/>
                <a:gd name="connsiteY0" fmla="*/ 198330 h 3048347"/>
                <a:gd name="connsiteX1" fmla="*/ 1110860 w 3045382"/>
                <a:gd name="connsiteY1" fmla="*/ 296226 h 3048347"/>
                <a:gd name="connsiteX2" fmla="*/ 882738 w 3045382"/>
                <a:gd name="connsiteY2" fmla="*/ 296226 h 3048347"/>
                <a:gd name="connsiteX3" fmla="*/ 296220 w 3045382"/>
                <a:gd name="connsiteY3" fmla="*/ 882751 h 3048347"/>
                <a:gd name="connsiteX4" fmla="*/ 296220 w 3045382"/>
                <a:gd name="connsiteY4" fmla="*/ 1116881 h 3048347"/>
                <a:gd name="connsiteX5" fmla="*/ 296220 w 3045382"/>
                <a:gd name="connsiteY5" fmla="*/ 1413107 h 3048347"/>
                <a:gd name="connsiteX6" fmla="*/ 296220 w 3045382"/>
                <a:gd name="connsiteY6" fmla="*/ 2565410 h 3048347"/>
                <a:gd name="connsiteX7" fmla="*/ 482891 w 3045382"/>
                <a:gd name="connsiteY7" fmla="*/ 2752121 h 3048347"/>
                <a:gd name="connsiteX8" fmla="*/ 927291 w 3045382"/>
                <a:gd name="connsiteY8" fmla="*/ 2752121 h 3048347"/>
                <a:gd name="connsiteX9" fmla="*/ 1113820 w 3045382"/>
                <a:gd name="connsiteY9" fmla="*/ 2565410 h 3048347"/>
                <a:gd name="connsiteX10" fmla="*/ 1113820 w 3045382"/>
                <a:gd name="connsiteY10" fmla="*/ 1522762 h 3048347"/>
                <a:gd name="connsiteX11" fmla="*/ 1519730 w 3045382"/>
                <a:gd name="connsiteY11" fmla="*/ 1116881 h 3048347"/>
                <a:gd name="connsiteX12" fmla="*/ 2562492 w 3045382"/>
                <a:gd name="connsiteY12" fmla="*/ 1116881 h 3048347"/>
                <a:gd name="connsiteX13" fmla="*/ 2749162 w 3045382"/>
                <a:gd name="connsiteY13" fmla="*/ 930169 h 3048347"/>
                <a:gd name="connsiteX14" fmla="*/ 2749162 w 3045382"/>
                <a:gd name="connsiteY14" fmla="*/ 485901 h 3048347"/>
                <a:gd name="connsiteX15" fmla="*/ 2562492 w 3045382"/>
                <a:gd name="connsiteY15" fmla="*/ 299190 h 3048347"/>
                <a:gd name="connsiteX16" fmla="*/ 1404260 w 3045382"/>
                <a:gd name="connsiteY16" fmla="*/ 299190 h 3048347"/>
                <a:gd name="connsiteX17" fmla="*/ 1404260 w 3045382"/>
                <a:gd name="connsiteY17" fmla="*/ 198330 h 3048347"/>
                <a:gd name="connsiteX18" fmla="*/ 882738 w 3045382"/>
                <a:gd name="connsiteY18" fmla="*/ 0 h 3048347"/>
                <a:gd name="connsiteX19" fmla="*/ 1110860 w 3045382"/>
                <a:gd name="connsiteY19" fmla="*/ 0 h 3048347"/>
                <a:gd name="connsiteX20" fmla="*/ 1110860 w 3045382"/>
                <a:gd name="connsiteY20" fmla="*/ 68155 h 3048347"/>
                <a:gd name="connsiteX21" fmla="*/ 1404260 w 3045382"/>
                <a:gd name="connsiteY21" fmla="*/ 68155 h 3048347"/>
                <a:gd name="connsiteX22" fmla="*/ 1404260 w 3045382"/>
                <a:gd name="connsiteY22" fmla="*/ 2964 h 3048347"/>
                <a:gd name="connsiteX23" fmla="*/ 2562492 w 3045382"/>
                <a:gd name="connsiteY23" fmla="*/ 2964 h 3048347"/>
                <a:gd name="connsiteX24" fmla="*/ 3045382 w 3045382"/>
                <a:gd name="connsiteY24" fmla="*/ 485901 h 3048347"/>
                <a:gd name="connsiteX25" fmla="*/ 3045382 w 3045382"/>
                <a:gd name="connsiteY25" fmla="*/ 930169 h 3048347"/>
                <a:gd name="connsiteX26" fmla="*/ 2562492 w 3045382"/>
                <a:gd name="connsiteY26" fmla="*/ 1413107 h 3048347"/>
                <a:gd name="connsiteX27" fmla="*/ 1519730 w 3045382"/>
                <a:gd name="connsiteY27" fmla="*/ 1413107 h 3048347"/>
                <a:gd name="connsiteX28" fmla="*/ 1410181 w 3045382"/>
                <a:gd name="connsiteY28" fmla="*/ 1522762 h 3048347"/>
                <a:gd name="connsiteX29" fmla="*/ 1410181 w 3045382"/>
                <a:gd name="connsiteY29" fmla="*/ 2565410 h 3048347"/>
                <a:gd name="connsiteX30" fmla="*/ 927291 w 3045382"/>
                <a:gd name="connsiteY30" fmla="*/ 3048347 h 3048347"/>
                <a:gd name="connsiteX31" fmla="*/ 482891 w 3045382"/>
                <a:gd name="connsiteY31" fmla="*/ 3048347 h 3048347"/>
                <a:gd name="connsiteX32" fmla="*/ 0 w 3045382"/>
                <a:gd name="connsiteY32" fmla="*/ 2565410 h 3048347"/>
                <a:gd name="connsiteX33" fmla="*/ 0 w 3045382"/>
                <a:gd name="connsiteY33" fmla="*/ 1413107 h 3048347"/>
                <a:gd name="connsiteX34" fmla="*/ 0 w 3045382"/>
                <a:gd name="connsiteY34" fmla="*/ 1116881 h 3048347"/>
                <a:gd name="connsiteX35" fmla="*/ 0 w 3045382"/>
                <a:gd name="connsiteY35" fmla="*/ 882751 h 3048347"/>
                <a:gd name="connsiteX36" fmla="*/ 882738 w 3045382"/>
                <a:gd name="connsiteY36" fmla="*/ 0 h 3048347"/>
                <a:gd name="connsiteX0" fmla="*/ 1404260 w 3045382"/>
                <a:gd name="connsiteY0" fmla="*/ 299190 h 3048347"/>
                <a:gd name="connsiteX1" fmla="*/ 1110860 w 3045382"/>
                <a:gd name="connsiteY1" fmla="*/ 296226 h 3048347"/>
                <a:gd name="connsiteX2" fmla="*/ 882738 w 3045382"/>
                <a:gd name="connsiteY2" fmla="*/ 296226 h 3048347"/>
                <a:gd name="connsiteX3" fmla="*/ 296220 w 3045382"/>
                <a:gd name="connsiteY3" fmla="*/ 882751 h 3048347"/>
                <a:gd name="connsiteX4" fmla="*/ 296220 w 3045382"/>
                <a:gd name="connsiteY4" fmla="*/ 1116881 h 3048347"/>
                <a:gd name="connsiteX5" fmla="*/ 296220 w 3045382"/>
                <a:gd name="connsiteY5" fmla="*/ 1413107 h 3048347"/>
                <a:gd name="connsiteX6" fmla="*/ 296220 w 3045382"/>
                <a:gd name="connsiteY6" fmla="*/ 2565410 h 3048347"/>
                <a:gd name="connsiteX7" fmla="*/ 482891 w 3045382"/>
                <a:gd name="connsiteY7" fmla="*/ 2752121 h 3048347"/>
                <a:gd name="connsiteX8" fmla="*/ 927291 w 3045382"/>
                <a:gd name="connsiteY8" fmla="*/ 2752121 h 3048347"/>
                <a:gd name="connsiteX9" fmla="*/ 1113820 w 3045382"/>
                <a:gd name="connsiteY9" fmla="*/ 2565410 h 3048347"/>
                <a:gd name="connsiteX10" fmla="*/ 1113820 w 3045382"/>
                <a:gd name="connsiteY10" fmla="*/ 1522762 h 3048347"/>
                <a:gd name="connsiteX11" fmla="*/ 1519730 w 3045382"/>
                <a:gd name="connsiteY11" fmla="*/ 1116881 h 3048347"/>
                <a:gd name="connsiteX12" fmla="*/ 2562492 w 3045382"/>
                <a:gd name="connsiteY12" fmla="*/ 1116881 h 3048347"/>
                <a:gd name="connsiteX13" fmla="*/ 2749162 w 3045382"/>
                <a:gd name="connsiteY13" fmla="*/ 930169 h 3048347"/>
                <a:gd name="connsiteX14" fmla="*/ 2749162 w 3045382"/>
                <a:gd name="connsiteY14" fmla="*/ 485901 h 3048347"/>
                <a:gd name="connsiteX15" fmla="*/ 2562492 w 3045382"/>
                <a:gd name="connsiteY15" fmla="*/ 299190 h 3048347"/>
                <a:gd name="connsiteX16" fmla="*/ 1404260 w 3045382"/>
                <a:gd name="connsiteY16" fmla="*/ 299190 h 3048347"/>
                <a:gd name="connsiteX17" fmla="*/ 882738 w 3045382"/>
                <a:gd name="connsiteY17" fmla="*/ 0 h 3048347"/>
                <a:gd name="connsiteX18" fmla="*/ 1110860 w 3045382"/>
                <a:gd name="connsiteY18" fmla="*/ 0 h 3048347"/>
                <a:gd name="connsiteX19" fmla="*/ 1110860 w 3045382"/>
                <a:gd name="connsiteY19" fmla="*/ 68155 h 3048347"/>
                <a:gd name="connsiteX20" fmla="*/ 1404260 w 3045382"/>
                <a:gd name="connsiteY20" fmla="*/ 68155 h 3048347"/>
                <a:gd name="connsiteX21" fmla="*/ 1404260 w 3045382"/>
                <a:gd name="connsiteY21" fmla="*/ 2964 h 3048347"/>
                <a:gd name="connsiteX22" fmla="*/ 2562492 w 3045382"/>
                <a:gd name="connsiteY22" fmla="*/ 2964 h 3048347"/>
                <a:gd name="connsiteX23" fmla="*/ 3045382 w 3045382"/>
                <a:gd name="connsiteY23" fmla="*/ 485901 h 3048347"/>
                <a:gd name="connsiteX24" fmla="*/ 3045382 w 3045382"/>
                <a:gd name="connsiteY24" fmla="*/ 930169 h 3048347"/>
                <a:gd name="connsiteX25" fmla="*/ 2562492 w 3045382"/>
                <a:gd name="connsiteY25" fmla="*/ 1413107 h 3048347"/>
                <a:gd name="connsiteX26" fmla="*/ 1519730 w 3045382"/>
                <a:gd name="connsiteY26" fmla="*/ 1413107 h 3048347"/>
                <a:gd name="connsiteX27" fmla="*/ 1410181 w 3045382"/>
                <a:gd name="connsiteY27" fmla="*/ 1522762 h 3048347"/>
                <a:gd name="connsiteX28" fmla="*/ 1410181 w 3045382"/>
                <a:gd name="connsiteY28" fmla="*/ 2565410 h 3048347"/>
                <a:gd name="connsiteX29" fmla="*/ 927291 w 3045382"/>
                <a:gd name="connsiteY29" fmla="*/ 3048347 h 3048347"/>
                <a:gd name="connsiteX30" fmla="*/ 482891 w 3045382"/>
                <a:gd name="connsiteY30" fmla="*/ 3048347 h 3048347"/>
                <a:gd name="connsiteX31" fmla="*/ 0 w 3045382"/>
                <a:gd name="connsiteY31" fmla="*/ 2565410 h 3048347"/>
                <a:gd name="connsiteX32" fmla="*/ 0 w 3045382"/>
                <a:gd name="connsiteY32" fmla="*/ 1413107 h 3048347"/>
                <a:gd name="connsiteX33" fmla="*/ 0 w 3045382"/>
                <a:gd name="connsiteY33" fmla="*/ 1116881 h 3048347"/>
                <a:gd name="connsiteX34" fmla="*/ 0 w 3045382"/>
                <a:gd name="connsiteY34" fmla="*/ 882751 h 3048347"/>
                <a:gd name="connsiteX35" fmla="*/ 882738 w 3045382"/>
                <a:gd name="connsiteY35" fmla="*/ 0 h 3048347"/>
                <a:gd name="connsiteX0" fmla="*/ 2562492 w 3045382"/>
                <a:gd name="connsiteY0" fmla="*/ 299190 h 3048347"/>
                <a:gd name="connsiteX1" fmla="*/ 1110860 w 3045382"/>
                <a:gd name="connsiteY1" fmla="*/ 296226 h 3048347"/>
                <a:gd name="connsiteX2" fmla="*/ 882738 w 3045382"/>
                <a:gd name="connsiteY2" fmla="*/ 296226 h 3048347"/>
                <a:gd name="connsiteX3" fmla="*/ 296220 w 3045382"/>
                <a:gd name="connsiteY3" fmla="*/ 882751 h 3048347"/>
                <a:gd name="connsiteX4" fmla="*/ 296220 w 3045382"/>
                <a:gd name="connsiteY4" fmla="*/ 1116881 h 3048347"/>
                <a:gd name="connsiteX5" fmla="*/ 296220 w 3045382"/>
                <a:gd name="connsiteY5" fmla="*/ 1413107 h 3048347"/>
                <a:gd name="connsiteX6" fmla="*/ 296220 w 3045382"/>
                <a:gd name="connsiteY6" fmla="*/ 2565410 h 3048347"/>
                <a:gd name="connsiteX7" fmla="*/ 482891 w 3045382"/>
                <a:gd name="connsiteY7" fmla="*/ 2752121 h 3048347"/>
                <a:gd name="connsiteX8" fmla="*/ 927291 w 3045382"/>
                <a:gd name="connsiteY8" fmla="*/ 2752121 h 3048347"/>
                <a:gd name="connsiteX9" fmla="*/ 1113820 w 3045382"/>
                <a:gd name="connsiteY9" fmla="*/ 2565410 h 3048347"/>
                <a:gd name="connsiteX10" fmla="*/ 1113820 w 3045382"/>
                <a:gd name="connsiteY10" fmla="*/ 1522762 h 3048347"/>
                <a:gd name="connsiteX11" fmla="*/ 1519730 w 3045382"/>
                <a:gd name="connsiteY11" fmla="*/ 1116881 h 3048347"/>
                <a:gd name="connsiteX12" fmla="*/ 2562492 w 3045382"/>
                <a:gd name="connsiteY12" fmla="*/ 1116881 h 3048347"/>
                <a:gd name="connsiteX13" fmla="*/ 2749162 w 3045382"/>
                <a:gd name="connsiteY13" fmla="*/ 930169 h 3048347"/>
                <a:gd name="connsiteX14" fmla="*/ 2749162 w 3045382"/>
                <a:gd name="connsiteY14" fmla="*/ 485901 h 3048347"/>
                <a:gd name="connsiteX15" fmla="*/ 2562492 w 3045382"/>
                <a:gd name="connsiteY15" fmla="*/ 299190 h 3048347"/>
                <a:gd name="connsiteX16" fmla="*/ 882738 w 3045382"/>
                <a:gd name="connsiteY16" fmla="*/ 0 h 3048347"/>
                <a:gd name="connsiteX17" fmla="*/ 1110860 w 3045382"/>
                <a:gd name="connsiteY17" fmla="*/ 0 h 3048347"/>
                <a:gd name="connsiteX18" fmla="*/ 1110860 w 3045382"/>
                <a:gd name="connsiteY18" fmla="*/ 68155 h 3048347"/>
                <a:gd name="connsiteX19" fmla="*/ 1404260 w 3045382"/>
                <a:gd name="connsiteY19" fmla="*/ 68155 h 3048347"/>
                <a:gd name="connsiteX20" fmla="*/ 1404260 w 3045382"/>
                <a:gd name="connsiteY20" fmla="*/ 2964 h 3048347"/>
                <a:gd name="connsiteX21" fmla="*/ 2562492 w 3045382"/>
                <a:gd name="connsiteY21" fmla="*/ 2964 h 3048347"/>
                <a:gd name="connsiteX22" fmla="*/ 3045382 w 3045382"/>
                <a:gd name="connsiteY22" fmla="*/ 485901 h 3048347"/>
                <a:gd name="connsiteX23" fmla="*/ 3045382 w 3045382"/>
                <a:gd name="connsiteY23" fmla="*/ 930169 h 3048347"/>
                <a:gd name="connsiteX24" fmla="*/ 2562492 w 3045382"/>
                <a:gd name="connsiteY24" fmla="*/ 1413107 h 3048347"/>
                <a:gd name="connsiteX25" fmla="*/ 1519730 w 3045382"/>
                <a:gd name="connsiteY25" fmla="*/ 1413107 h 3048347"/>
                <a:gd name="connsiteX26" fmla="*/ 1410181 w 3045382"/>
                <a:gd name="connsiteY26" fmla="*/ 1522762 h 3048347"/>
                <a:gd name="connsiteX27" fmla="*/ 1410181 w 3045382"/>
                <a:gd name="connsiteY27" fmla="*/ 2565410 h 3048347"/>
                <a:gd name="connsiteX28" fmla="*/ 927291 w 3045382"/>
                <a:gd name="connsiteY28" fmla="*/ 3048347 h 3048347"/>
                <a:gd name="connsiteX29" fmla="*/ 482891 w 3045382"/>
                <a:gd name="connsiteY29" fmla="*/ 3048347 h 3048347"/>
                <a:gd name="connsiteX30" fmla="*/ 0 w 3045382"/>
                <a:gd name="connsiteY30" fmla="*/ 2565410 h 3048347"/>
                <a:gd name="connsiteX31" fmla="*/ 0 w 3045382"/>
                <a:gd name="connsiteY31" fmla="*/ 1413107 h 3048347"/>
                <a:gd name="connsiteX32" fmla="*/ 0 w 3045382"/>
                <a:gd name="connsiteY32" fmla="*/ 1116881 h 3048347"/>
                <a:gd name="connsiteX33" fmla="*/ 0 w 3045382"/>
                <a:gd name="connsiteY33" fmla="*/ 882751 h 3048347"/>
                <a:gd name="connsiteX34" fmla="*/ 882738 w 3045382"/>
                <a:gd name="connsiteY34" fmla="*/ 0 h 3048347"/>
                <a:gd name="connsiteX0" fmla="*/ 2562492 w 3045382"/>
                <a:gd name="connsiteY0" fmla="*/ 299190 h 3048347"/>
                <a:gd name="connsiteX1" fmla="*/ 882738 w 3045382"/>
                <a:gd name="connsiteY1" fmla="*/ 296226 h 3048347"/>
                <a:gd name="connsiteX2" fmla="*/ 296220 w 3045382"/>
                <a:gd name="connsiteY2" fmla="*/ 882751 h 3048347"/>
                <a:gd name="connsiteX3" fmla="*/ 296220 w 3045382"/>
                <a:gd name="connsiteY3" fmla="*/ 1116881 h 3048347"/>
                <a:gd name="connsiteX4" fmla="*/ 296220 w 3045382"/>
                <a:gd name="connsiteY4" fmla="*/ 1413107 h 3048347"/>
                <a:gd name="connsiteX5" fmla="*/ 296220 w 3045382"/>
                <a:gd name="connsiteY5" fmla="*/ 2565410 h 3048347"/>
                <a:gd name="connsiteX6" fmla="*/ 482891 w 3045382"/>
                <a:gd name="connsiteY6" fmla="*/ 2752121 h 3048347"/>
                <a:gd name="connsiteX7" fmla="*/ 927291 w 3045382"/>
                <a:gd name="connsiteY7" fmla="*/ 2752121 h 3048347"/>
                <a:gd name="connsiteX8" fmla="*/ 1113820 w 3045382"/>
                <a:gd name="connsiteY8" fmla="*/ 2565410 h 3048347"/>
                <a:gd name="connsiteX9" fmla="*/ 1113820 w 3045382"/>
                <a:gd name="connsiteY9" fmla="*/ 1522762 h 3048347"/>
                <a:gd name="connsiteX10" fmla="*/ 1519730 w 3045382"/>
                <a:gd name="connsiteY10" fmla="*/ 1116881 h 3048347"/>
                <a:gd name="connsiteX11" fmla="*/ 2562492 w 3045382"/>
                <a:gd name="connsiteY11" fmla="*/ 1116881 h 3048347"/>
                <a:gd name="connsiteX12" fmla="*/ 2749162 w 3045382"/>
                <a:gd name="connsiteY12" fmla="*/ 930169 h 3048347"/>
                <a:gd name="connsiteX13" fmla="*/ 2749162 w 3045382"/>
                <a:gd name="connsiteY13" fmla="*/ 485901 h 3048347"/>
                <a:gd name="connsiteX14" fmla="*/ 2562492 w 3045382"/>
                <a:gd name="connsiteY14" fmla="*/ 299190 h 3048347"/>
                <a:gd name="connsiteX15" fmla="*/ 882738 w 3045382"/>
                <a:gd name="connsiteY15" fmla="*/ 0 h 3048347"/>
                <a:gd name="connsiteX16" fmla="*/ 1110860 w 3045382"/>
                <a:gd name="connsiteY16" fmla="*/ 0 h 3048347"/>
                <a:gd name="connsiteX17" fmla="*/ 1110860 w 3045382"/>
                <a:gd name="connsiteY17" fmla="*/ 68155 h 3048347"/>
                <a:gd name="connsiteX18" fmla="*/ 1404260 w 3045382"/>
                <a:gd name="connsiteY18" fmla="*/ 68155 h 3048347"/>
                <a:gd name="connsiteX19" fmla="*/ 1404260 w 3045382"/>
                <a:gd name="connsiteY19" fmla="*/ 2964 h 3048347"/>
                <a:gd name="connsiteX20" fmla="*/ 2562492 w 3045382"/>
                <a:gd name="connsiteY20" fmla="*/ 2964 h 3048347"/>
                <a:gd name="connsiteX21" fmla="*/ 3045382 w 3045382"/>
                <a:gd name="connsiteY21" fmla="*/ 485901 h 3048347"/>
                <a:gd name="connsiteX22" fmla="*/ 3045382 w 3045382"/>
                <a:gd name="connsiteY22" fmla="*/ 930169 h 3048347"/>
                <a:gd name="connsiteX23" fmla="*/ 2562492 w 3045382"/>
                <a:gd name="connsiteY23" fmla="*/ 1413107 h 3048347"/>
                <a:gd name="connsiteX24" fmla="*/ 1519730 w 3045382"/>
                <a:gd name="connsiteY24" fmla="*/ 1413107 h 3048347"/>
                <a:gd name="connsiteX25" fmla="*/ 1410181 w 3045382"/>
                <a:gd name="connsiteY25" fmla="*/ 1522762 h 3048347"/>
                <a:gd name="connsiteX26" fmla="*/ 1410181 w 3045382"/>
                <a:gd name="connsiteY26" fmla="*/ 2565410 h 3048347"/>
                <a:gd name="connsiteX27" fmla="*/ 927291 w 3045382"/>
                <a:gd name="connsiteY27" fmla="*/ 3048347 h 3048347"/>
                <a:gd name="connsiteX28" fmla="*/ 482891 w 3045382"/>
                <a:gd name="connsiteY28" fmla="*/ 3048347 h 3048347"/>
                <a:gd name="connsiteX29" fmla="*/ 0 w 3045382"/>
                <a:gd name="connsiteY29" fmla="*/ 2565410 h 3048347"/>
                <a:gd name="connsiteX30" fmla="*/ 0 w 3045382"/>
                <a:gd name="connsiteY30" fmla="*/ 1413107 h 3048347"/>
                <a:gd name="connsiteX31" fmla="*/ 0 w 3045382"/>
                <a:gd name="connsiteY31" fmla="*/ 1116881 h 3048347"/>
                <a:gd name="connsiteX32" fmla="*/ 0 w 3045382"/>
                <a:gd name="connsiteY32" fmla="*/ 882751 h 3048347"/>
                <a:gd name="connsiteX33" fmla="*/ 882738 w 3045382"/>
                <a:gd name="connsiteY33" fmla="*/ 0 h 3048347"/>
                <a:gd name="connsiteX0" fmla="*/ 2562492 w 3045382"/>
                <a:gd name="connsiteY0" fmla="*/ 299190 h 3048347"/>
                <a:gd name="connsiteX1" fmla="*/ 882738 w 3045382"/>
                <a:gd name="connsiteY1" fmla="*/ 296226 h 3048347"/>
                <a:gd name="connsiteX2" fmla="*/ 296220 w 3045382"/>
                <a:gd name="connsiteY2" fmla="*/ 882751 h 3048347"/>
                <a:gd name="connsiteX3" fmla="*/ 296220 w 3045382"/>
                <a:gd name="connsiteY3" fmla="*/ 1116881 h 3048347"/>
                <a:gd name="connsiteX4" fmla="*/ 296220 w 3045382"/>
                <a:gd name="connsiteY4" fmla="*/ 1413107 h 3048347"/>
                <a:gd name="connsiteX5" fmla="*/ 296220 w 3045382"/>
                <a:gd name="connsiteY5" fmla="*/ 2565410 h 3048347"/>
                <a:gd name="connsiteX6" fmla="*/ 482891 w 3045382"/>
                <a:gd name="connsiteY6" fmla="*/ 2752121 h 3048347"/>
                <a:gd name="connsiteX7" fmla="*/ 927291 w 3045382"/>
                <a:gd name="connsiteY7" fmla="*/ 2752121 h 3048347"/>
                <a:gd name="connsiteX8" fmla="*/ 1113820 w 3045382"/>
                <a:gd name="connsiteY8" fmla="*/ 2565410 h 3048347"/>
                <a:gd name="connsiteX9" fmla="*/ 1113820 w 3045382"/>
                <a:gd name="connsiteY9" fmla="*/ 1522762 h 3048347"/>
                <a:gd name="connsiteX10" fmla="*/ 1519730 w 3045382"/>
                <a:gd name="connsiteY10" fmla="*/ 1116881 h 3048347"/>
                <a:gd name="connsiteX11" fmla="*/ 2562492 w 3045382"/>
                <a:gd name="connsiteY11" fmla="*/ 1116881 h 3048347"/>
                <a:gd name="connsiteX12" fmla="*/ 2749162 w 3045382"/>
                <a:gd name="connsiteY12" fmla="*/ 930169 h 3048347"/>
                <a:gd name="connsiteX13" fmla="*/ 2749162 w 3045382"/>
                <a:gd name="connsiteY13" fmla="*/ 485901 h 3048347"/>
                <a:gd name="connsiteX14" fmla="*/ 2562492 w 3045382"/>
                <a:gd name="connsiteY14" fmla="*/ 299190 h 3048347"/>
                <a:gd name="connsiteX15" fmla="*/ 882738 w 3045382"/>
                <a:gd name="connsiteY15" fmla="*/ 0 h 3048347"/>
                <a:gd name="connsiteX16" fmla="*/ 1110860 w 3045382"/>
                <a:gd name="connsiteY16" fmla="*/ 0 h 3048347"/>
                <a:gd name="connsiteX17" fmla="*/ 1404260 w 3045382"/>
                <a:gd name="connsiteY17" fmla="*/ 68155 h 3048347"/>
                <a:gd name="connsiteX18" fmla="*/ 1404260 w 3045382"/>
                <a:gd name="connsiteY18" fmla="*/ 2964 h 3048347"/>
                <a:gd name="connsiteX19" fmla="*/ 2562492 w 3045382"/>
                <a:gd name="connsiteY19" fmla="*/ 2964 h 3048347"/>
                <a:gd name="connsiteX20" fmla="*/ 3045382 w 3045382"/>
                <a:gd name="connsiteY20" fmla="*/ 485901 h 3048347"/>
                <a:gd name="connsiteX21" fmla="*/ 3045382 w 3045382"/>
                <a:gd name="connsiteY21" fmla="*/ 930169 h 3048347"/>
                <a:gd name="connsiteX22" fmla="*/ 2562492 w 3045382"/>
                <a:gd name="connsiteY22" fmla="*/ 1413107 h 3048347"/>
                <a:gd name="connsiteX23" fmla="*/ 1519730 w 3045382"/>
                <a:gd name="connsiteY23" fmla="*/ 1413107 h 3048347"/>
                <a:gd name="connsiteX24" fmla="*/ 1410181 w 3045382"/>
                <a:gd name="connsiteY24" fmla="*/ 1522762 h 3048347"/>
                <a:gd name="connsiteX25" fmla="*/ 1410181 w 3045382"/>
                <a:gd name="connsiteY25" fmla="*/ 2565410 h 3048347"/>
                <a:gd name="connsiteX26" fmla="*/ 927291 w 3045382"/>
                <a:gd name="connsiteY26" fmla="*/ 3048347 h 3048347"/>
                <a:gd name="connsiteX27" fmla="*/ 482891 w 3045382"/>
                <a:gd name="connsiteY27" fmla="*/ 3048347 h 3048347"/>
                <a:gd name="connsiteX28" fmla="*/ 0 w 3045382"/>
                <a:gd name="connsiteY28" fmla="*/ 2565410 h 3048347"/>
                <a:gd name="connsiteX29" fmla="*/ 0 w 3045382"/>
                <a:gd name="connsiteY29" fmla="*/ 1413107 h 3048347"/>
                <a:gd name="connsiteX30" fmla="*/ 0 w 3045382"/>
                <a:gd name="connsiteY30" fmla="*/ 1116881 h 3048347"/>
                <a:gd name="connsiteX31" fmla="*/ 0 w 3045382"/>
                <a:gd name="connsiteY31" fmla="*/ 882751 h 3048347"/>
                <a:gd name="connsiteX32" fmla="*/ 882738 w 3045382"/>
                <a:gd name="connsiteY32" fmla="*/ 0 h 3048347"/>
                <a:gd name="connsiteX0" fmla="*/ 2562492 w 3045382"/>
                <a:gd name="connsiteY0" fmla="*/ 299190 h 3048347"/>
                <a:gd name="connsiteX1" fmla="*/ 882738 w 3045382"/>
                <a:gd name="connsiteY1" fmla="*/ 296226 h 3048347"/>
                <a:gd name="connsiteX2" fmla="*/ 296220 w 3045382"/>
                <a:gd name="connsiteY2" fmla="*/ 882751 h 3048347"/>
                <a:gd name="connsiteX3" fmla="*/ 296220 w 3045382"/>
                <a:gd name="connsiteY3" fmla="*/ 1116881 h 3048347"/>
                <a:gd name="connsiteX4" fmla="*/ 296220 w 3045382"/>
                <a:gd name="connsiteY4" fmla="*/ 1413107 h 3048347"/>
                <a:gd name="connsiteX5" fmla="*/ 296220 w 3045382"/>
                <a:gd name="connsiteY5" fmla="*/ 2565410 h 3048347"/>
                <a:gd name="connsiteX6" fmla="*/ 482891 w 3045382"/>
                <a:gd name="connsiteY6" fmla="*/ 2752121 h 3048347"/>
                <a:gd name="connsiteX7" fmla="*/ 927291 w 3045382"/>
                <a:gd name="connsiteY7" fmla="*/ 2752121 h 3048347"/>
                <a:gd name="connsiteX8" fmla="*/ 1113820 w 3045382"/>
                <a:gd name="connsiteY8" fmla="*/ 2565410 h 3048347"/>
                <a:gd name="connsiteX9" fmla="*/ 1113820 w 3045382"/>
                <a:gd name="connsiteY9" fmla="*/ 1522762 h 3048347"/>
                <a:gd name="connsiteX10" fmla="*/ 1519730 w 3045382"/>
                <a:gd name="connsiteY10" fmla="*/ 1116881 h 3048347"/>
                <a:gd name="connsiteX11" fmla="*/ 2562492 w 3045382"/>
                <a:gd name="connsiteY11" fmla="*/ 1116881 h 3048347"/>
                <a:gd name="connsiteX12" fmla="*/ 2749162 w 3045382"/>
                <a:gd name="connsiteY12" fmla="*/ 930169 h 3048347"/>
                <a:gd name="connsiteX13" fmla="*/ 2749162 w 3045382"/>
                <a:gd name="connsiteY13" fmla="*/ 485901 h 3048347"/>
                <a:gd name="connsiteX14" fmla="*/ 2562492 w 3045382"/>
                <a:gd name="connsiteY14" fmla="*/ 299190 h 3048347"/>
                <a:gd name="connsiteX15" fmla="*/ 882738 w 3045382"/>
                <a:gd name="connsiteY15" fmla="*/ 0 h 3048347"/>
                <a:gd name="connsiteX16" fmla="*/ 1110860 w 3045382"/>
                <a:gd name="connsiteY16" fmla="*/ 0 h 3048347"/>
                <a:gd name="connsiteX17" fmla="*/ 1404260 w 3045382"/>
                <a:gd name="connsiteY17" fmla="*/ 2964 h 3048347"/>
                <a:gd name="connsiteX18" fmla="*/ 2562492 w 3045382"/>
                <a:gd name="connsiteY18" fmla="*/ 2964 h 3048347"/>
                <a:gd name="connsiteX19" fmla="*/ 3045382 w 3045382"/>
                <a:gd name="connsiteY19" fmla="*/ 485901 h 3048347"/>
                <a:gd name="connsiteX20" fmla="*/ 3045382 w 3045382"/>
                <a:gd name="connsiteY20" fmla="*/ 930169 h 3048347"/>
                <a:gd name="connsiteX21" fmla="*/ 2562492 w 3045382"/>
                <a:gd name="connsiteY21" fmla="*/ 1413107 h 3048347"/>
                <a:gd name="connsiteX22" fmla="*/ 1519730 w 3045382"/>
                <a:gd name="connsiteY22" fmla="*/ 1413107 h 3048347"/>
                <a:gd name="connsiteX23" fmla="*/ 1410181 w 3045382"/>
                <a:gd name="connsiteY23" fmla="*/ 1522762 h 3048347"/>
                <a:gd name="connsiteX24" fmla="*/ 1410181 w 3045382"/>
                <a:gd name="connsiteY24" fmla="*/ 2565410 h 3048347"/>
                <a:gd name="connsiteX25" fmla="*/ 927291 w 3045382"/>
                <a:gd name="connsiteY25" fmla="*/ 3048347 h 3048347"/>
                <a:gd name="connsiteX26" fmla="*/ 482891 w 3045382"/>
                <a:gd name="connsiteY26" fmla="*/ 3048347 h 3048347"/>
                <a:gd name="connsiteX27" fmla="*/ 0 w 3045382"/>
                <a:gd name="connsiteY27" fmla="*/ 2565410 h 3048347"/>
                <a:gd name="connsiteX28" fmla="*/ 0 w 3045382"/>
                <a:gd name="connsiteY28" fmla="*/ 1413107 h 3048347"/>
                <a:gd name="connsiteX29" fmla="*/ 0 w 3045382"/>
                <a:gd name="connsiteY29" fmla="*/ 1116881 h 3048347"/>
                <a:gd name="connsiteX30" fmla="*/ 0 w 3045382"/>
                <a:gd name="connsiteY30" fmla="*/ 882751 h 3048347"/>
                <a:gd name="connsiteX31" fmla="*/ 882738 w 3045382"/>
                <a:gd name="connsiteY31" fmla="*/ 0 h 3048347"/>
                <a:gd name="connsiteX0" fmla="*/ 2562492 w 3045382"/>
                <a:gd name="connsiteY0" fmla="*/ 299190 h 3048347"/>
                <a:gd name="connsiteX1" fmla="*/ 882738 w 3045382"/>
                <a:gd name="connsiteY1" fmla="*/ 296226 h 3048347"/>
                <a:gd name="connsiteX2" fmla="*/ 296220 w 3045382"/>
                <a:gd name="connsiteY2" fmla="*/ 882751 h 3048347"/>
                <a:gd name="connsiteX3" fmla="*/ 296220 w 3045382"/>
                <a:gd name="connsiteY3" fmla="*/ 1116881 h 3048347"/>
                <a:gd name="connsiteX4" fmla="*/ 296220 w 3045382"/>
                <a:gd name="connsiteY4" fmla="*/ 1413107 h 3048347"/>
                <a:gd name="connsiteX5" fmla="*/ 296220 w 3045382"/>
                <a:gd name="connsiteY5" fmla="*/ 2565410 h 3048347"/>
                <a:gd name="connsiteX6" fmla="*/ 482891 w 3045382"/>
                <a:gd name="connsiteY6" fmla="*/ 2752121 h 3048347"/>
                <a:gd name="connsiteX7" fmla="*/ 927291 w 3045382"/>
                <a:gd name="connsiteY7" fmla="*/ 2752121 h 3048347"/>
                <a:gd name="connsiteX8" fmla="*/ 1113820 w 3045382"/>
                <a:gd name="connsiteY8" fmla="*/ 2565410 h 3048347"/>
                <a:gd name="connsiteX9" fmla="*/ 1113820 w 3045382"/>
                <a:gd name="connsiteY9" fmla="*/ 1522762 h 3048347"/>
                <a:gd name="connsiteX10" fmla="*/ 1519730 w 3045382"/>
                <a:gd name="connsiteY10" fmla="*/ 1116881 h 3048347"/>
                <a:gd name="connsiteX11" fmla="*/ 2562492 w 3045382"/>
                <a:gd name="connsiteY11" fmla="*/ 1116881 h 3048347"/>
                <a:gd name="connsiteX12" fmla="*/ 2749162 w 3045382"/>
                <a:gd name="connsiteY12" fmla="*/ 930169 h 3048347"/>
                <a:gd name="connsiteX13" fmla="*/ 2749162 w 3045382"/>
                <a:gd name="connsiteY13" fmla="*/ 485901 h 3048347"/>
                <a:gd name="connsiteX14" fmla="*/ 2562492 w 3045382"/>
                <a:gd name="connsiteY14" fmla="*/ 299190 h 3048347"/>
                <a:gd name="connsiteX15" fmla="*/ 882738 w 3045382"/>
                <a:gd name="connsiteY15" fmla="*/ 0 h 3048347"/>
                <a:gd name="connsiteX16" fmla="*/ 1110860 w 3045382"/>
                <a:gd name="connsiteY16" fmla="*/ 0 h 3048347"/>
                <a:gd name="connsiteX17" fmla="*/ 2562492 w 3045382"/>
                <a:gd name="connsiteY17" fmla="*/ 2964 h 3048347"/>
                <a:gd name="connsiteX18" fmla="*/ 3045382 w 3045382"/>
                <a:gd name="connsiteY18" fmla="*/ 485901 h 3048347"/>
                <a:gd name="connsiteX19" fmla="*/ 3045382 w 3045382"/>
                <a:gd name="connsiteY19" fmla="*/ 930169 h 3048347"/>
                <a:gd name="connsiteX20" fmla="*/ 2562492 w 3045382"/>
                <a:gd name="connsiteY20" fmla="*/ 1413107 h 3048347"/>
                <a:gd name="connsiteX21" fmla="*/ 1519730 w 3045382"/>
                <a:gd name="connsiteY21" fmla="*/ 1413107 h 3048347"/>
                <a:gd name="connsiteX22" fmla="*/ 1410181 w 3045382"/>
                <a:gd name="connsiteY22" fmla="*/ 1522762 h 3048347"/>
                <a:gd name="connsiteX23" fmla="*/ 1410181 w 3045382"/>
                <a:gd name="connsiteY23" fmla="*/ 2565410 h 3048347"/>
                <a:gd name="connsiteX24" fmla="*/ 927291 w 3045382"/>
                <a:gd name="connsiteY24" fmla="*/ 3048347 h 3048347"/>
                <a:gd name="connsiteX25" fmla="*/ 482891 w 3045382"/>
                <a:gd name="connsiteY25" fmla="*/ 3048347 h 3048347"/>
                <a:gd name="connsiteX26" fmla="*/ 0 w 3045382"/>
                <a:gd name="connsiteY26" fmla="*/ 2565410 h 3048347"/>
                <a:gd name="connsiteX27" fmla="*/ 0 w 3045382"/>
                <a:gd name="connsiteY27" fmla="*/ 1413107 h 3048347"/>
                <a:gd name="connsiteX28" fmla="*/ 0 w 3045382"/>
                <a:gd name="connsiteY28" fmla="*/ 1116881 h 3048347"/>
                <a:gd name="connsiteX29" fmla="*/ 0 w 3045382"/>
                <a:gd name="connsiteY29" fmla="*/ 882751 h 3048347"/>
                <a:gd name="connsiteX30" fmla="*/ 882738 w 3045382"/>
                <a:gd name="connsiteY30" fmla="*/ 0 h 3048347"/>
                <a:gd name="connsiteX0" fmla="*/ 2562492 w 3045382"/>
                <a:gd name="connsiteY0" fmla="*/ 299190 h 3048347"/>
                <a:gd name="connsiteX1" fmla="*/ 882738 w 3045382"/>
                <a:gd name="connsiteY1" fmla="*/ 296226 h 3048347"/>
                <a:gd name="connsiteX2" fmla="*/ 296220 w 3045382"/>
                <a:gd name="connsiteY2" fmla="*/ 882751 h 3048347"/>
                <a:gd name="connsiteX3" fmla="*/ 296220 w 3045382"/>
                <a:gd name="connsiteY3" fmla="*/ 1116881 h 3048347"/>
                <a:gd name="connsiteX4" fmla="*/ 296220 w 3045382"/>
                <a:gd name="connsiteY4" fmla="*/ 1413107 h 3048347"/>
                <a:gd name="connsiteX5" fmla="*/ 296220 w 3045382"/>
                <a:gd name="connsiteY5" fmla="*/ 2565410 h 3048347"/>
                <a:gd name="connsiteX6" fmla="*/ 482891 w 3045382"/>
                <a:gd name="connsiteY6" fmla="*/ 2752121 h 3048347"/>
                <a:gd name="connsiteX7" fmla="*/ 927291 w 3045382"/>
                <a:gd name="connsiteY7" fmla="*/ 2752121 h 3048347"/>
                <a:gd name="connsiteX8" fmla="*/ 1113820 w 3045382"/>
                <a:gd name="connsiteY8" fmla="*/ 2565410 h 3048347"/>
                <a:gd name="connsiteX9" fmla="*/ 1113820 w 3045382"/>
                <a:gd name="connsiteY9" fmla="*/ 1522762 h 3048347"/>
                <a:gd name="connsiteX10" fmla="*/ 1519730 w 3045382"/>
                <a:gd name="connsiteY10" fmla="*/ 1116881 h 3048347"/>
                <a:gd name="connsiteX11" fmla="*/ 2562492 w 3045382"/>
                <a:gd name="connsiteY11" fmla="*/ 1116881 h 3048347"/>
                <a:gd name="connsiteX12" fmla="*/ 2749162 w 3045382"/>
                <a:gd name="connsiteY12" fmla="*/ 930169 h 3048347"/>
                <a:gd name="connsiteX13" fmla="*/ 2749162 w 3045382"/>
                <a:gd name="connsiteY13" fmla="*/ 485901 h 3048347"/>
                <a:gd name="connsiteX14" fmla="*/ 2562492 w 3045382"/>
                <a:gd name="connsiteY14" fmla="*/ 299190 h 3048347"/>
                <a:gd name="connsiteX15" fmla="*/ 882738 w 3045382"/>
                <a:gd name="connsiteY15" fmla="*/ 0 h 3048347"/>
                <a:gd name="connsiteX16" fmla="*/ 2562492 w 3045382"/>
                <a:gd name="connsiteY16" fmla="*/ 2964 h 3048347"/>
                <a:gd name="connsiteX17" fmla="*/ 3045382 w 3045382"/>
                <a:gd name="connsiteY17" fmla="*/ 485901 h 3048347"/>
                <a:gd name="connsiteX18" fmla="*/ 3045382 w 3045382"/>
                <a:gd name="connsiteY18" fmla="*/ 930169 h 3048347"/>
                <a:gd name="connsiteX19" fmla="*/ 2562492 w 3045382"/>
                <a:gd name="connsiteY19" fmla="*/ 1413107 h 3048347"/>
                <a:gd name="connsiteX20" fmla="*/ 1519730 w 3045382"/>
                <a:gd name="connsiteY20" fmla="*/ 1413107 h 3048347"/>
                <a:gd name="connsiteX21" fmla="*/ 1410181 w 3045382"/>
                <a:gd name="connsiteY21" fmla="*/ 1522762 h 3048347"/>
                <a:gd name="connsiteX22" fmla="*/ 1410181 w 3045382"/>
                <a:gd name="connsiteY22" fmla="*/ 2565410 h 3048347"/>
                <a:gd name="connsiteX23" fmla="*/ 927291 w 3045382"/>
                <a:gd name="connsiteY23" fmla="*/ 3048347 h 3048347"/>
                <a:gd name="connsiteX24" fmla="*/ 482891 w 3045382"/>
                <a:gd name="connsiteY24" fmla="*/ 3048347 h 3048347"/>
                <a:gd name="connsiteX25" fmla="*/ 0 w 3045382"/>
                <a:gd name="connsiteY25" fmla="*/ 2565410 h 3048347"/>
                <a:gd name="connsiteX26" fmla="*/ 0 w 3045382"/>
                <a:gd name="connsiteY26" fmla="*/ 1413107 h 3048347"/>
                <a:gd name="connsiteX27" fmla="*/ 0 w 3045382"/>
                <a:gd name="connsiteY27" fmla="*/ 1116881 h 3048347"/>
                <a:gd name="connsiteX28" fmla="*/ 0 w 3045382"/>
                <a:gd name="connsiteY28" fmla="*/ 882751 h 3048347"/>
                <a:gd name="connsiteX29" fmla="*/ 882738 w 3045382"/>
                <a:gd name="connsiteY29" fmla="*/ 0 h 30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45382" h="3048347">
                  <a:moveTo>
                    <a:pt x="2562492" y="299190"/>
                  </a:moveTo>
                  <a:lnTo>
                    <a:pt x="882738" y="296226"/>
                  </a:lnTo>
                  <a:cubicBezTo>
                    <a:pt x="559871" y="296226"/>
                    <a:pt x="296220" y="559852"/>
                    <a:pt x="296220" y="882751"/>
                  </a:cubicBezTo>
                  <a:lnTo>
                    <a:pt x="296220" y="1116881"/>
                  </a:lnTo>
                  <a:lnTo>
                    <a:pt x="296220" y="1413107"/>
                  </a:lnTo>
                  <a:lnTo>
                    <a:pt x="296220" y="2565410"/>
                  </a:lnTo>
                  <a:cubicBezTo>
                    <a:pt x="296220" y="2669138"/>
                    <a:pt x="379122" y="2752121"/>
                    <a:pt x="482891" y="2752121"/>
                  </a:cubicBezTo>
                  <a:lnTo>
                    <a:pt x="927291" y="2752121"/>
                  </a:lnTo>
                  <a:cubicBezTo>
                    <a:pt x="1030918" y="2752121"/>
                    <a:pt x="1113820" y="2669138"/>
                    <a:pt x="1113820" y="2565410"/>
                  </a:cubicBezTo>
                  <a:lnTo>
                    <a:pt x="1113820" y="1522762"/>
                  </a:lnTo>
                  <a:cubicBezTo>
                    <a:pt x="1113820" y="1297523"/>
                    <a:pt x="1297530" y="1116881"/>
                    <a:pt x="1519730" y="1116881"/>
                  </a:cubicBezTo>
                  <a:lnTo>
                    <a:pt x="2562492" y="1116881"/>
                  </a:lnTo>
                  <a:cubicBezTo>
                    <a:pt x="2666260" y="1116881"/>
                    <a:pt x="2749162" y="1033898"/>
                    <a:pt x="2749162" y="930169"/>
                  </a:cubicBezTo>
                  <a:lnTo>
                    <a:pt x="2749162" y="485901"/>
                  </a:lnTo>
                  <a:cubicBezTo>
                    <a:pt x="2749162" y="382173"/>
                    <a:pt x="2666260" y="299190"/>
                    <a:pt x="2562492" y="299190"/>
                  </a:cubicBezTo>
                  <a:close/>
                  <a:moveTo>
                    <a:pt x="882738" y="0"/>
                  </a:moveTo>
                  <a:lnTo>
                    <a:pt x="2562492" y="2964"/>
                  </a:lnTo>
                  <a:cubicBezTo>
                    <a:pt x="2829104" y="2964"/>
                    <a:pt x="3045382" y="219171"/>
                    <a:pt x="3045382" y="485901"/>
                  </a:cubicBezTo>
                  <a:lnTo>
                    <a:pt x="3045382" y="930169"/>
                  </a:lnTo>
                  <a:cubicBezTo>
                    <a:pt x="3045382" y="1196759"/>
                    <a:pt x="2829104" y="1413107"/>
                    <a:pt x="2562492" y="1413107"/>
                  </a:cubicBezTo>
                  <a:lnTo>
                    <a:pt x="1519730" y="1413107"/>
                  </a:lnTo>
                  <a:cubicBezTo>
                    <a:pt x="1460515" y="1413107"/>
                    <a:pt x="1410181" y="1463489"/>
                    <a:pt x="1410181" y="1522762"/>
                  </a:cubicBezTo>
                  <a:lnTo>
                    <a:pt x="1410181" y="2565410"/>
                  </a:lnTo>
                  <a:cubicBezTo>
                    <a:pt x="1410181" y="2832140"/>
                    <a:pt x="1193903" y="3048347"/>
                    <a:pt x="927291" y="3048347"/>
                  </a:cubicBezTo>
                  <a:lnTo>
                    <a:pt x="482891" y="3048347"/>
                  </a:lnTo>
                  <a:cubicBezTo>
                    <a:pt x="216279" y="3048347"/>
                    <a:pt x="0" y="2832140"/>
                    <a:pt x="0" y="2565410"/>
                  </a:cubicBezTo>
                  <a:lnTo>
                    <a:pt x="0" y="1413107"/>
                  </a:lnTo>
                  <a:lnTo>
                    <a:pt x="0" y="1116881"/>
                  </a:lnTo>
                  <a:lnTo>
                    <a:pt x="0" y="882751"/>
                  </a:lnTo>
                  <a:cubicBezTo>
                    <a:pt x="0" y="396991"/>
                    <a:pt x="397028" y="0"/>
                    <a:pt x="882738" y="0"/>
                  </a:cubicBezTo>
                  <a:close/>
                </a:path>
              </a:pathLst>
            </a:custGeom>
            <a:solidFill>
              <a:srgbClr val="A2B969"/>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pic>
          <p:nvPicPr>
            <p:cNvPr id="74" name="Graphic 73" descr="Brainstorm">
              <a:extLst>
                <a:ext uri="{FF2B5EF4-FFF2-40B4-BE49-F238E27FC236}">
                  <a16:creationId xmlns:a16="http://schemas.microsoft.com/office/drawing/2014/main" id="{CDE82BFE-1BCD-493E-C5A5-77381D9984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65491" y="1580507"/>
              <a:ext cx="461018" cy="461017"/>
            </a:xfrm>
            <a:prstGeom prst="rect">
              <a:avLst/>
            </a:prstGeom>
          </p:spPr>
        </p:pic>
        <p:pic>
          <p:nvPicPr>
            <p:cNvPr id="75" name="Graphic 74" descr="Database">
              <a:extLst>
                <a:ext uri="{FF2B5EF4-FFF2-40B4-BE49-F238E27FC236}">
                  <a16:creationId xmlns:a16="http://schemas.microsoft.com/office/drawing/2014/main" id="{E39F01A7-681B-4DA6-4F18-0185FA7607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65491" y="4816476"/>
              <a:ext cx="461018" cy="461017"/>
            </a:xfrm>
            <a:prstGeom prst="rect">
              <a:avLst/>
            </a:prstGeom>
          </p:spPr>
        </p:pic>
        <p:pic>
          <p:nvPicPr>
            <p:cNvPr id="76" name="Graphic 75" descr="Bullseye">
              <a:extLst>
                <a:ext uri="{FF2B5EF4-FFF2-40B4-BE49-F238E27FC236}">
                  <a16:creationId xmlns:a16="http://schemas.microsoft.com/office/drawing/2014/main" id="{1509E90F-9C13-1473-3C4B-838282A544F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24943" y="3184202"/>
              <a:ext cx="461018" cy="461017"/>
            </a:xfrm>
            <a:prstGeom prst="rect">
              <a:avLst/>
            </a:prstGeom>
          </p:spPr>
        </p:pic>
        <p:pic>
          <p:nvPicPr>
            <p:cNvPr id="77" name="Graphic 76" descr="Gears">
              <a:extLst>
                <a:ext uri="{FF2B5EF4-FFF2-40B4-BE49-F238E27FC236}">
                  <a16:creationId xmlns:a16="http://schemas.microsoft.com/office/drawing/2014/main" id="{C703BDFE-AFFA-2BCA-822A-D31A4EF72C5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06040" y="3184202"/>
              <a:ext cx="461018" cy="461017"/>
            </a:xfrm>
            <a:prstGeom prst="rect">
              <a:avLst/>
            </a:prstGeom>
          </p:spPr>
        </p:pic>
        <p:pic>
          <p:nvPicPr>
            <p:cNvPr id="78" name="Graphic 77" descr="Trophy">
              <a:extLst>
                <a:ext uri="{FF2B5EF4-FFF2-40B4-BE49-F238E27FC236}">
                  <a16:creationId xmlns:a16="http://schemas.microsoft.com/office/drawing/2014/main" id="{0FA099A3-9AAA-AA26-416F-BF3612B1BCF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89156" y="3207866"/>
              <a:ext cx="413688" cy="413688"/>
            </a:xfrm>
            <a:prstGeom prst="rect">
              <a:avLst/>
            </a:prstGeom>
          </p:spPr>
        </p:pic>
      </p:grpSp>
      <p:sp>
        <p:nvSpPr>
          <p:cNvPr id="86" name="TextBox 85">
            <a:extLst>
              <a:ext uri="{FF2B5EF4-FFF2-40B4-BE49-F238E27FC236}">
                <a16:creationId xmlns:a16="http://schemas.microsoft.com/office/drawing/2014/main" id="{674CD997-1F2B-D906-141D-4C6F6B1E0D69}"/>
              </a:ext>
            </a:extLst>
          </p:cNvPr>
          <p:cNvSpPr txBox="1"/>
          <p:nvPr/>
        </p:nvSpPr>
        <p:spPr>
          <a:xfrm>
            <a:off x="239905" y="3954456"/>
            <a:ext cx="1595718"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b="1" dirty="0">
                <a:solidFill>
                  <a:schemeClr val="bg1"/>
                </a:solidFill>
              </a:rPr>
              <a:t>Linear SVM</a:t>
            </a:r>
          </a:p>
        </p:txBody>
      </p:sp>
      <p:sp>
        <p:nvSpPr>
          <p:cNvPr id="87" name="TextBox 86">
            <a:extLst>
              <a:ext uri="{FF2B5EF4-FFF2-40B4-BE49-F238E27FC236}">
                <a16:creationId xmlns:a16="http://schemas.microsoft.com/office/drawing/2014/main" id="{3AB5C553-2AEF-D511-6AD6-680C90C5A43A}"/>
              </a:ext>
            </a:extLst>
          </p:cNvPr>
          <p:cNvSpPr txBox="1"/>
          <p:nvPr/>
        </p:nvSpPr>
        <p:spPr>
          <a:xfrm>
            <a:off x="171235" y="4499322"/>
            <a:ext cx="1789478" cy="2092881"/>
          </a:xfrm>
          <a:prstGeom prst="rect">
            <a:avLst/>
          </a:prstGeom>
          <a:noFill/>
        </p:spPr>
        <p:txBody>
          <a:bodyPr wrap="square" rtlCol="0">
            <a:spAutoFit/>
          </a:bodyPr>
          <a:lstStyle/>
          <a:p>
            <a:r>
              <a:rPr lang="en-GB" sz="1200" b="0" i="0" u="none" strike="noStrike" dirty="0">
                <a:solidFill>
                  <a:schemeClr val="accent4"/>
                </a:solidFill>
                <a:effectLst/>
              </a:rPr>
              <a:t>When the data is perfectly linear separable only then we can use Linear SVM.</a:t>
            </a:r>
          </a:p>
          <a:p>
            <a:endParaRPr lang="en-GB" sz="1200" dirty="0">
              <a:solidFill>
                <a:schemeClr val="accent4"/>
              </a:solidFill>
            </a:endParaRPr>
          </a:p>
          <a:p>
            <a:r>
              <a:rPr lang="en-GB" sz="1200" dirty="0">
                <a:solidFill>
                  <a:schemeClr val="accent4"/>
                </a:solidFill>
              </a:rPr>
              <a:t>S</a:t>
            </a:r>
            <a:r>
              <a:rPr lang="en-GB" sz="1200" b="0" i="0" u="none" strike="noStrike" dirty="0">
                <a:solidFill>
                  <a:schemeClr val="accent4"/>
                </a:solidFill>
                <a:effectLst/>
              </a:rPr>
              <a:t>eparable means that the data points can be classified into 2 classes by using a single straight line(if 2D).</a:t>
            </a:r>
          </a:p>
          <a:p>
            <a:endParaRPr lang="en-US" sz="1000" dirty="0"/>
          </a:p>
        </p:txBody>
      </p:sp>
      <p:sp>
        <p:nvSpPr>
          <p:cNvPr id="88" name="TextBox 87">
            <a:extLst>
              <a:ext uri="{FF2B5EF4-FFF2-40B4-BE49-F238E27FC236}">
                <a16:creationId xmlns:a16="http://schemas.microsoft.com/office/drawing/2014/main" id="{B730E74A-0ADC-7EBD-0227-9FD9BE47909B}"/>
              </a:ext>
            </a:extLst>
          </p:cNvPr>
          <p:cNvSpPr txBox="1"/>
          <p:nvPr/>
        </p:nvSpPr>
        <p:spPr>
          <a:xfrm>
            <a:off x="4529347" y="3985611"/>
            <a:ext cx="1928224"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b="1" dirty="0">
                <a:solidFill>
                  <a:schemeClr val="bg1"/>
                </a:solidFill>
              </a:rPr>
              <a:t>Non-Linear SVM</a:t>
            </a:r>
          </a:p>
        </p:txBody>
      </p:sp>
      <p:grpSp>
        <p:nvGrpSpPr>
          <p:cNvPr id="94" name="Group 93">
            <a:extLst>
              <a:ext uri="{FF2B5EF4-FFF2-40B4-BE49-F238E27FC236}">
                <a16:creationId xmlns:a16="http://schemas.microsoft.com/office/drawing/2014/main" id="{BFFB9A00-8889-03F5-174A-914A9F16E05A}"/>
              </a:ext>
            </a:extLst>
          </p:cNvPr>
          <p:cNvGrpSpPr/>
          <p:nvPr/>
        </p:nvGrpSpPr>
        <p:grpSpPr>
          <a:xfrm>
            <a:off x="8423826" y="785155"/>
            <a:ext cx="3239695" cy="2815831"/>
            <a:chOff x="8403058" y="655826"/>
            <a:chExt cx="3737937" cy="3061734"/>
          </a:xfrm>
        </p:grpSpPr>
        <p:sp>
          <p:nvSpPr>
            <p:cNvPr id="91" name="Rounded Rectangle 90">
              <a:extLst>
                <a:ext uri="{FF2B5EF4-FFF2-40B4-BE49-F238E27FC236}">
                  <a16:creationId xmlns:a16="http://schemas.microsoft.com/office/drawing/2014/main" id="{EC047A0A-E2A5-E4BF-221F-97031F005AE6}"/>
                </a:ext>
              </a:extLst>
            </p:cNvPr>
            <p:cNvSpPr/>
            <p:nvPr/>
          </p:nvSpPr>
          <p:spPr>
            <a:xfrm>
              <a:off x="8403058" y="655826"/>
              <a:ext cx="3737937" cy="30617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0" name="Picture 29" descr="A diagram of a line with numbers and dots&#10;&#10;Description automatically generated">
              <a:extLst>
                <a:ext uri="{FF2B5EF4-FFF2-40B4-BE49-F238E27FC236}">
                  <a16:creationId xmlns:a16="http://schemas.microsoft.com/office/drawing/2014/main" id="{AC50283B-3A9E-6A6A-B51B-03DE961B61B3}"/>
                </a:ext>
              </a:extLst>
            </p:cNvPr>
            <p:cNvPicPr>
              <a:picLocks noChangeAspect="1"/>
            </p:cNvPicPr>
            <p:nvPr/>
          </p:nvPicPr>
          <p:blipFill>
            <a:blip r:embed="rId21"/>
            <a:stretch>
              <a:fillRect/>
            </a:stretch>
          </p:blipFill>
          <p:spPr>
            <a:xfrm>
              <a:off x="8729203" y="839192"/>
              <a:ext cx="3149681" cy="2630214"/>
            </a:xfrm>
            <a:prstGeom prst="rect">
              <a:avLst/>
            </a:prstGeom>
          </p:spPr>
        </p:pic>
      </p:grpSp>
      <p:grpSp>
        <p:nvGrpSpPr>
          <p:cNvPr id="93" name="Group 92">
            <a:extLst>
              <a:ext uri="{FF2B5EF4-FFF2-40B4-BE49-F238E27FC236}">
                <a16:creationId xmlns:a16="http://schemas.microsoft.com/office/drawing/2014/main" id="{33E8D978-77FC-A175-3F8F-40D77B36DD85}"/>
              </a:ext>
            </a:extLst>
          </p:cNvPr>
          <p:cNvGrpSpPr/>
          <p:nvPr/>
        </p:nvGrpSpPr>
        <p:grpSpPr>
          <a:xfrm>
            <a:off x="7145380" y="3888231"/>
            <a:ext cx="4725488" cy="2694457"/>
            <a:chOff x="8388215" y="3743534"/>
            <a:chExt cx="3737937" cy="3061734"/>
          </a:xfrm>
        </p:grpSpPr>
        <p:sp>
          <p:nvSpPr>
            <p:cNvPr id="92" name="Rounded Rectangle 91">
              <a:extLst>
                <a:ext uri="{FF2B5EF4-FFF2-40B4-BE49-F238E27FC236}">
                  <a16:creationId xmlns:a16="http://schemas.microsoft.com/office/drawing/2014/main" id="{8C8499B4-42FA-72DA-E577-A558C4173E02}"/>
                </a:ext>
              </a:extLst>
            </p:cNvPr>
            <p:cNvSpPr/>
            <p:nvPr/>
          </p:nvSpPr>
          <p:spPr>
            <a:xfrm>
              <a:off x="8388215" y="3743534"/>
              <a:ext cx="3737937" cy="30617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2" name="Picture 31" descr="A math problem with numbers and symbols&#10;&#10;Description automatically generated">
              <a:extLst>
                <a:ext uri="{FF2B5EF4-FFF2-40B4-BE49-F238E27FC236}">
                  <a16:creationId xmlns:a16="http://schemas.microsoft.com/office/drawing/2014/main" id="{0DAB37FE-3A69-5520-24C6-7292D7FC623A}"/>
                </a:ext>
              </a:extLst>
            </p:cNvPr>
            <p:cNvPicPr>
              <a:picLocks noChangeAspect="1"/>
            </p:cNvPicPr>
            <p:nvPr/>
          </p:nvPicPr>
          <p:blipFill>
            <a:blip r:embed="rId22">
              <a:extLst>
                <a:ext uri="{BEBA8EAE-BF5A-486C-A8C5-ECC9F3942E4B}">
                  <a14:imgProps xmlns:a14="http://schemas.microsoft.com/office/drawing/2010/main">
                    <a14:imgLayer r:embed="rId23">
                      <a14:imgEffect>
                        <a14:sharpenSoften amount="50000"/>
                      </a14:imgEffect>
                    </a14:imgLayer>
                  </a14:imgProps>
                </a:ext>
              </a:extLst>
            </a:blip>
            <a:stretch>
              <a:fillRect/>
            </a:stretch>
          </p:blipFill>
          <p:spPr>
            <a:xfrm>
              <a:off x="8611382" y="3900919"/>
              <a:ext cx="3321288" cy="2746963"/>
            </a:xfrm>
            <a:prstGeom prst="rect">
              <a:avLst/>
            </a:prstGeom>
          </p:spPr>
        </p:pic>
      </p:grpSp>
    </p:spTree>
    <p:extLst>
      <p:ext uri="{BB962C8B-B14F-4D97-AF65-F5344CB8AC3E}">
        <p14:creationId xmlns:p14="http://schemas.microsoft.com/office/powerpoint/2010/main" val="167340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checkerboard(across)">
                                      <p:cBhvr>
                                        <p:cTn id="7" dur="500"/>
                                        <p:tgtEl>
                                          <p:spTgt spid="4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checkerboard(across)">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checkerboard(across)">
                                      <p:cBhvr>
                                        <p:cTn id="15" dur="500"/>
                                        <p:tgtEl>
                                          <p:spTgt spid="4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checkerboard(across)">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checkerboard(across)">
                                      <p:cBhvr>
                                        <p:cTn id="23" dur="500"/>
                                        <p:tgtEl>
                                          <p:spTgt spid="47"/>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checkerboard(across)">
                                      <p:cBhvr>
                                        <p:cTn id="26" dur="500"/>
                                        <p:tgtEl>
                                          <p:spTgt spid="51"/>
                                        </p:tgtEl>
                                      </p:cBhvr>
                                    </p:animEffect>
                                  </p:childTnLst>
                                </p:cTn>
                              </p:par>
                              <p:par>
                                <p:cTn id="27" presetID="3" presetClass="entr" presetSubtype="1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blinds(horizontal)">
                                      <p:cBhvr>
                                        <p:cTn id="29" dur="500"/>
                                        <p:tgtEl>
                                          <p:spTgt spid="9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ppt_x"/>
                                          </p:val>
                                        </p:tav>
                                        <p:tav tm="100000">
                                          <p:val>
                                            <p:strVal val="#ppt_x"/>
                                          </p:val>
                                        </p:tav>
                                      </p:tavLst>
                                    </p:anim>
                                    <p:anim calcmode="lin" valueType="num">
                                      <p:cBhvr additive="base">
                                        <p:cTn id="35" dur="500" fill="hold"/>
                                        <p:tgtEl>
                                          <p:spTgt spid="8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additive="base">
                                        <p:cTn id="38" dur="500" fill="hold"/>
                                        <p:tgtEl>
                                          <p:spTgt spid="86"/>
                                        </p:tgtEl>
                                        <p:attrNameLst>
                                          <p:attrName>ppt_x</p:attrName>
                                        </p:attrNameLst>
                                      </p:cBhvr>
                                      <p:tavLst>
                                        <p:tav tm="0">
                                          <p:val>
                                            <p:strVal val="#ppt_x"/>
                                          </p:val>
                                        </p:tav>
                                        <p:tav tm="100000">
                                          <p:val>
                                            <p:strVal val="#ppt_x"/>
                                          </p:val>
                                        </p:tav>
                                      </p:tavLst>
                                    </p:anim>
                                    <p:anim calcmode="lin" valueType="num">
                                      <p:cBhvr additive="base">
                                        <p:cTn id="39" dur="500" fill="hold"/>
                                        <p:tgtEl>
                                          <p:spTgt spid="8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87"/>
                                        </p:tgtEl>
                                        <p:attrNameLst>
                                          <p:attrName>style.visibility</p:attrName>
                                        </p:attrNameLst>
                                      </p:cBhvr>
                                      <p:to>
                                        <p:strVal val="visible"/>
                                      </p:to>
                                    </p:set>
                                    <p:anim calcmode="lin" valueType="num">
                                      <p:cBhvr additive="base">
                                        <p:cTn id="42" dur="500" fill="hold"/>
                                        <p:tgtEl>
                                          <p:spTgt spid="87"/>
                                        </p:tgtEl>
                                        <p:attrNameLst>
                                          <p:attrName>ppt_x</p:attrName>
                                        </p:attrNameLst>
                                      </p:cBhvr>
                                      <p:tavLst>
                                        <p:tav tm="0">
                                          <p:val>
                                            <p:strVal val="#ppt_x"/>
                                          </p:val>
                                        </p:tav>
                                        <p:tav tm="100000">
                                          <p:val>
                                            <p:strVal val="#ppt_x"/>
                                          </p:val>
                                        </p:tav>
                                      </p:tavLst>
                                    </p:anim>
                                    <p:anim calcmode="lin" valueType="num">
                                      <p:cBhvr additive="base">
                                        <p:cTn id="43" dur="500" fill="hold"/>
                                        <p:tgtEl>
                                          <p:spTgt spid="8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88"/>
                                        </p:tgtEl>
                                        <p:attrNameLst>
                                          <p:attrName>style.visibility</p:attrName>
                                        </p:attrNameLst>
                                      </p:cBhvr>
                                      <p:to>
                                        <p:strVal val="visible"/>
                                      </p:to>
                                    </p:set>
                                    <p:anim calcmode="lin" valueType="num">
                                      <p:cBhvr additive="base">
                                        <p:cTn id="46" dur="500" fill="hold"/>
                                        <p:tgtEl>
                                          <p:spTgt spid="88"/>
                                        </p:tgtEl>
                                        <p:attrNameLst>
                                          <p:attrName>ppt_x</p:attrName>
                                        </p:attrNameLst>
                                      </p:cBhvr>
                                      <p:tavLst>
                                        <p:tav tm="0">
                                          <p:val>
                                            <p:strVal val="#ppt_x"/>
                                          </p:val>
                                        </p:tav>
                                        <p:tav tm="100000">
                                          <p:val>
                                            <p:strVal val="#ppt_x"/>
                                          </p:val>
                                        </p:tav>
                                      </p:tavLst>
                                    </p:anim>
                                    <p:anim calcmode="lin" valueType="num">
                                      <p:cBhvr additive="base">
                                        <p:cTn id="47" dur="500" fill="hold"/>
                                        <p:tgtEl>
                                          <p:spTgt spid="8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fill="hold"/>
                                        <p:tgtEl>
                                          <p:spTgt spid="28"/>
                                        </p:tgtEl>
                                        <p:attrNameLst>
                                          <p:attrName>ppt_x</p:attrName>
                                        </p:attrNameLst>
                                      </p:cBhvr>
                                      <p:tavLst>
                                        <p:tav tm="0">
                                          <p:val>
                                            <p:strVal val="#ppt_x"/>
                                          </p:val>
                                        </p:tav>
                                        <p:tav tm="100000">
                                          <p:val>
                                            <p:strVal val="#ppt_x"/>
                                          </p:val>
                                        </p:tav>
                                      </p:tavLst>
                                    </p:anim>
                                    <p:anim calcmode="lin" valueType="num">
                                      <p:cBhvr additive="base">
                                        <p:cTn id="51" dur="500" fill="hold"/>
                                        <p:tgtEl>
                                          <p:spTgt spid="28"/>
                                        </p:tgtEl>
                                        <p:attrNameLst>
                                          <p:attrName>ppt_y</p:attrName>
                                        </p:attrNameLst>
                                      </p:cBhvr>
                                      <p:tavLst>
                                        <p:tav tm="0">
                                          <p:val>
                                            <p:strVal val="1+#ppt_h/2"/>
                                          </p:val>
                                        </p:tav>
                                        <p:tav tm="100000">
                                          <p:val>
                                            <p:strVal val="#ppt_y"/>
                                          </p:val>
                                        </p:tav>
                                      </p:tavLst>
                                    </p:anim>
                                  </p:childTnLst>
                                </p:cTn>
                              </p:par>
                              <p:par>
                                <p:cTn id="52" presetID="5" presetClass="entr" presetSubtype="1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checkerboard(across)">
                                      <p:cBhvr>
                                        <p:cTn id="5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3" grpId="0"/>
      <p:bldP spid="49" grpId="0"/>
      <p:bldP spid="51" grpId="0"/>
      <p:bldP spid="46" grpId="0"/>
      <p:bldP spid="45" grpId="0"/>
      <p:bldP spid="47" grpId="0"/>
      <p:bldP spid="86" grpId="0" animBg="1"/>
      <p:bldP spid="87" grpId="0"/>
      <p:bldP spid="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78175C-974A-7AA2-48C6-BB7191C4019D}"/>
              </a:ext>
            </a:extLst>
          </p:cNvPr>
          <p:cNvSpPr>
            <a:spLocks noGrp="1"/>
          </p:cNvSpPr>
          <p:nvPr>
            <p:ph type="sldNum" sz="quarter" idx="12"/>
          </p:nvPr>
        </p:nvSpPr>
        <p:spPr/>
        <p:txBody>
          <a:bodyPr/>
          <a:lstStyle/>
          <a:p>
            <a:fld id="{D991E600-26DB-4641-A952-01083BCEDC72}" type="slidenum">
              <a:rPr lang="en-US" smtClean="0"/>
              <a:t>6</a:t>
            </a:fld>
            <a:endParaRPr lang="en-US"/>
          </a:p>
        </p:txBody>
      </p:sp>
      <p:sp>
        <p:nvSpPr>
          <p:cNvPr id="9" name="Title 1">
            <a:extLst>
              <a:ext uri="{FF2B5EF4-FFF2-40B4-BE49-F238E27FC236}">
                <a16:creationId xmlns:a16="http://schemas.microsoft.com/office/drawing/2014/main" id="{6830C3C5-A521-B9AE-0FF5-6AEB8890EE17}"/>
              </a:ext>
            </a:extLst>
          </p:cNvPr>
          <p:cNvSpPr>
            <a:spLocks noGrp="1"/>
          </p:cNvSpPr>
          <p:nvPr>
            <p:ph type="title"/>
          </p:nvPr>
        </p:nvSpPr>
        <p:spPr>
          <a:xfrm>
            <a:off x="712694" y="-83111"/>
            <a:ext cx="10515600" cy="907863"/>
          </a:xfrm>
        </p:spPr>
        <p:txBody>
          <a:bodyPr/>
          <a:lstStyle/>
          <a:p>
            <a:pPr algn="ctr"/>
            <a:r>
              <a:rPr lang="en-US" b="1" dirty="0">
                <a:solidFill>
                  <a:schemeClr val="bg1"/>
                </a:solidFill>
              </a:rPr>
              <a:t>Kernels</a:t>
            </a:r>
          </a:p>
        </p:txBody>
      </p:sp>
      <p:sp>
        <p:nvSpPr>
          <p:cNvPr id="5" name="Rectangle 4">
            <a:extLst>
              <a:ext uri="{FF2B5EF4-FFF2-40B4-BE49-F238E27FC236}">
                <a16:creationId xmlns:a16="http://schemas.microsoft.com/office/drawing/2014/main" id="{ED13D7CC-F927-1AF5-A760-C07688E63DF1}"/>
              </a:ext>
            </a:extLst>
          </p:cNvPr>
          <p:cNvSpPr/>
          <p:nvPr/>
        </p:nvSpPr>
        <p:spPr>
          <a:xfrm>
            <a:off x="0" y="0"/>
            <a:ext cx="12203585" cy="7529401"/>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grpSp>
        <p:nvGrpSpPr>
          <p:cNvPr id="22" name="Group 21">
            <a:extLst>
              <a:ext uri="{FF2B5EF4-FFF2-40B4-BE49-F238E27FC236}">
                <a16:creationId xmlns:a16="http://schemas.microsoft.com/office/drawing/2014/main" id="{5E42F582-FFEF-FF0D-18FC-94BAAC7F04B9}"/>
              </a:ext>
            </a:extLst>
          </p:cNvPr>
          <p:cNvGrpSpPr/>
          <p:nvPr/>
        </p:nvGrpSpPr>
        <p:grpSpPr>
          <a:xfrm>
            <a:off x="0" y="711587"/>
            <a:ext cx="12203585" cy="2465880"/>
            <a:chOff x="0" y="866279"/>
            <a:chExt cx="12203585" cy="2849869"/>
          </a:xfrm>
        </p:grpSpPr>
        <p:sp>
          <p:nvSpPr>
            <p:cNvPr id="63" name="Shape">
              <a:extLst>
                <a:ext uri="{FF2B5EF4-FFF2-40B4-BE49-F238E27FC236}">
                  <a16:creationId xmlns:a16="http://schemas.microsoft.com/office/drawing/2014/main" id="{3A266B6B-A8D2-C2D1-BAA0-491C44DB7688}"/>
                </a:ext>
              </a:extLst>
            </p:cNvPr>
            <p:cNvSpPr/>
            <p:nvPr/>
          </p:nvSpPr>
          <p:spPr>
            <a:xfrm>
              <a:off x="4166724" y="949612"/>
              <a:ext cx="3928127" cy="1788839"/>
            </a:xfrm>
            <a:custGeom>
              <a:avLst/>
              <a:gdLst/>
              <a:ahLst/>
              <a:cxnLst>
                <a:cxn ang="0">
                  <a:pos x="wd2" y="hd2"/>
                </a:cxn>
                <a:cxn ang="5400000">
                  <a:pos x="wd2" y="hd2"/>
                </a:cxn>
                <a:cxn ang="10800000">
                  <a:pos x="wd2" y="hd2"/>
                </a:cxn>
                <a:cxn ang="16200000">
                  <a:pos x="wd2" y="hd2"/>
                </a:cxn>
              </a:cxnLst>
              <a:rect l="0" t="0" r="r" b="b"/>
              <a:pathLst>
                <a:path w="21600" h="21600" extrusionOk="0">
                  <a:moveTo>
                    <a:pt x="6107" y="3722"/>
                  </a:moveTo>
                  <a:cubicBezTo>
                    <a:pt x="6066" y="3635"/>
                    <a:pt x="6025" y="3548"/>
                    <a:pt x="5994" y="3478"/>
                  </a:cubicBezTo>
                  <a:cubicBezTo>
                    <a:pt x="5973" y="3426"/>
                    <a:pt x="5953" y="3374"/>
                    <a:pt x="5932" y="3339"/>
                  </a:cubicBezTo>
                  <a:cubicBezTo>
                    <a:pt x="5850" y="3165"/>
                    <a:pt x="5767" y="2991"/>
                    <a:pt x="5675" y="2835"/>
                  </a:cubicBezTo>
                  <a:cubicBezTo>
                    <a:pt x="5665" y="2800"/>
                    <a:pt x="5644" y="2783"/>
                    <a:pt x="5624" y="2748"/>
                  </a:cubicBezTo>
                  <a:cubicBezTo>
                    <a:pt x="5552" y="2609"/>
                    <a:pt x="5469" y="2487"/>
                    <a:pt x="5397" y="2348"/>
                  </a:cubicBezTo>
                  <a:cubicBezTo>
                    <a:pt x="5367" y="2296"/>
                    <a:pt x="5336" y="2243"/>
                    <a:pt x="5305" y="2209"/>
                  </a:cubicBezTo>
                  <a:cubicBezTo>
                    <a:pt x="5233" y="2104"/>
                    <a:pt x="5171" y="2000"/>
                    <a:pt x="5099" y="1896"/>
                  </a:cubicBezTo>
                  <a:cubicBezTo>
                    <a:pt x="5068" y="1843"/>
                    <a:pt x="5038" y="1809"/>
                    <a:pt x="5007" y="1756"/>
                  </a:cubicBezTo>
                  <a:cubicBezTo>
                    <a:pt x="4914" y="1617"/>
                    <a:pt x="4822" y="1496"/>
                    <a:pt x="4719" y="1374"/>
                  </a:cubicBezTo>
                  <a:cubicBezTo>
                    <a:pt x="4709" y="1357"/>
                    <a:pt x="4709" y="1357"/>
                    <a:pt x="4698" y="1339"/>
                  </a:cubicBezTo>
                  <a:cubicBezTo>
                    <a:pt x="4596" y="1200"/>
                    <a:pt x="4482" y="1078"/>
                    <a:pt x="4380" y="957"/>
                  </a:cubicBezTo>
                  <a:cubicBezTo>
                    <a:pt x="4349" y="922"/>
                    <a:pt x="4318" y="887"/>
                    <a:pt x="4277" y="852"/>
                  </a:cubicBezTo>
                  <a:cubicBezTo>
                    <a:pt x="4225" y="800"/>
                    <a:pt x="4184" y="748"/>
                    <a:pt x="4133" y="696"/>
                  </a:cubicBezTo>
                  <a:cubicBezTo>
                    <a:pt x="4853" y="243"/>
                    <a:pt x="5603" y="0"/>
                    <a:pt x="6384" y="0"/>
                  </a:cubicBezTo>
                  <a:lnTo>
                    <a:pt x="15216" y="0"/>
                  </a:lnTo>
                  <a:cubicBezTo>
                    <a:pt x="16192" y="0"/>
                    <a:pt x="17138" y="365"/>
                    <a:pt x="18012" y="1096"/>
                  </a:cubicBezTo>
                  <a:cubicBezTo>
                    <a:pt x="18135" y="1200"/>
                    <a:pt x="18248" y="1304"/>
                    <a:pt x="18362" y="1409"/>
                  </a:cubicBezTo>
                  <a:cubicBezTo>
                    <a:pt x="19163" y="2191"/>
                    <a:pt x="19873" y="3252"/>
                    <a:pt x="20407" y="4539"/>
                  </a:cubicBezTo>
                  <a:cubicBezTo>
                    <a:pt x="21189" y="6383"/>
                    <a:pt x="21600" y="8539"/>
                    <a:pt x="21600" y="10800"/>
                  </a:cubicBezTo>
                  <a:cubicBezTo>
                    <a:pt x="21600" y="12957"/>
                    <a:pt x="21230" y="15026"/>
                    <a:pt x="20510" y="16817"/>
                  </a:cubicBezTo>
                  <a:cubicBezTo>
                    <a:pt x="20479" y="16817"/>
                    <a:pt x="20449" y="16800"/>
                    <a:pt x="20418" y="16800"/>
                  </a:cubicBezTo>
                  <a:cubicBezTo>
                    <a:pt x="20377" y="16783"/>
                    <a:pt x="20335" y="16783"/>
                    <a:pt x="20294" y="16765"/>
                  </a:cubicBezTo>
                  <a:cubicBezTo>
                    <a:pt x="20233" y="16748"/>
                    <a:pt x="20161" y="16713"/>
                    <a:pt x="20099" y="16678"/>
                  </a:cubicBezTo>
                  <a:cubicBezTo>
                    <a:pt x="20068" y="16661"/>
                    <a:pt x="20027" y="16644"/>
                    <a:pt x="19996" y="16626"/>
                  </a:cubicBezTo>
                  <a:cubicBezTo>
                    <a:pt x="19914" y="16591"/>
                    <a:pt x="19832" y="16539"/>
                    <a:pt x="19749" y="16487"/>
                  </a:cubicBezTo>
                  <a:cubicBezTo>
                    <a:pt x="19739" y="16470"/>
                    <a:pt x="19719" y="16470"/>
                    <a:pt x="19698" y="16452"/>
                  </a:cubicBezTo>
                  <a:cubicBezTo>
                    <a:pt x="19606" y="16383"/>
                    <a:pt x="19513" y="16313"/>
                    <a:pt x="19420" y="16226"/>
                  </a:cubicBezTo>
                  <a:cubicBezTo>
                    <a:pt x="19400" y="16209"/>
                    <a:pt x="19369" y="16174"/>
                    <a:pt x="19348" y="16157"/>
                  </a:cubicBezTo>
                  <a:cubicBezTo>
                    <a:pt x="19287" y="16087"/>
                    <a:pt x="19215" y="16035"/>
                    <a:pt x="19153" y="15965"/>
                  </a:cubicBezTo>
                  <a:cubicBezTo>
                    <a:pt x="19122" y="15930"/>
                    <a:pt x="19091" y="15896"/>
                    <a:pt x="19061" y="15861"/>
                  </a:cubicBezTo>
                  <a:cubicBezTo>
                    <a:pt x="19009" y="15791"/>
                    <a:pt x="18948" y="15739"/>
                    <a:pt x="18896" y="15670"/>
                  </a:cubicBezTo>
                  <a:cubicBezTo>
                    <a:pt x="18865" y="15635"/>
                    <a:pt x="18834" y="15583"/>
                    <a:pt x="18804" y="15548"/>
                  </a:cubicBezTo>
                  <a:cubicBezTo>
                    <a:pt x="18752" y="15478"/>
                    <a:pt x="18701" y="15409"/>
                    <a:pt x="18649" y="15322"/>
                  </a:cubicBezTo>
                  <a:cubicBezTo>
                    <a:pt x="18619" y="15287"/>
                    <a:pt x="18588" y="15235"/>
                    <a:pt x="18567" y="15183"/>
                  </a:cubicBezTo>
                  <a:cubicBezTo>
                    <a:pt x="18557" y="15165"/>
                    <a:pt x="18547" y="15148"/>
                    <a:pt x="18536" y="15130"/>
                  </a:cubicBezTo>
                  <a:cubicBezTo>
                    <a:pt x="19102" y="13896"/>
                    <a:pt x="19410" y="12365"/>
                    <a:pt x="19410" y="10800"/>
                  </a:cubicBezTo>
                  <a:cubicBezTo>
                    <a:pt x="19410" y="9235"/>
                    <a:pt x="19091" y="7704"/>
                    <a:pt x="18526" y="6470"/>
                  </a:cubicBezTo>
                  <a:lnTo>
                    <a:pt x="18536" y="6452"/>
                  </a:lnTo>
                  <a:lnTo>
                    <a:pt x="18362" y="6122"/>
                  </a:lnTo>
                  <a:cubicBezTo>
                    <a:pt x="18187" y="5791"/>
                    <a:pt x="17991" y="5478"/>
                    <a:pt x="17786" y="5200"/>
                  </a:cubicBezTo>
                  <a:cubicBezTo>
                    <a:pt x="17169" y="4383"/>
                    <a:pt x="16439" y="3878"/>
                    <a:pt x="15658" y="3739"/>
                  </a:cubicBezTo>
                  <a:lnTo>
                    <a:pt x="15483" y="3704"/>
                  </a:lnTo>
                  <a:lnTo>
                    <a:pt x="15483" y="3704"/>
                  </a:lnTo>
                  <a:cubicBezTo>
                    <a:pt x="15390" y="3687"/>
                    <a:pt x="15298" y="3687"/>
                    <a:pt x="15216" y="3687"/>
                  </a:cubicBezTo>
                  <a:lnTo>
                    <a:pt x="6384" y="3687"/>
                  </a:lnTo>
                  <a:cubicBezTo>
                    <a:pt x="6292" y="3722"/>
                    <a:pt x="6199" y="3722"/>
                    <a:pt x="6107" y="3722"/>
                  </a:cubicBezTo>
                  <a:close/>
                  <a:moveTo>
                    <a:pt x="15216" y="17913"/>
                  </a:moveTo>
                  <a:lnTo>
                    <a:pt x="6384" y="17913"/>
                  </a:lnTo>
                  <a:cubicBezTo>
                    <a:pt x="6292" y="17913"/>
                    <a:pt x="6210" y="17913"/>
                    <a:pt x="6117" y="17896"/>
                  </a:cubicBezTo>
                  <a:lnTo>
                    <a:pt x="6117" y="17896"/>
                  </a:lnTo>
                  <a:lnTo>
                    <a:pt x="5942" y="17861"/>
                  </a:lnTo>
                  <a:cubicBezTo>
                    <a:pt x="5161" y="17722"/>
                    <a:pt x="4421" y="17217"/>
                    <a:pt x="3814" y="16400"/>
                  </a:cubicBezTo>
                  <a:cubicBezTo>
                    <a:pt x="3609" y="16122"/>
                    <a:pt x="3413" y="15826"/>
                    <a:pt x="3238" y="15478"/>
                  </a:cubicBezTo>
                  <a:lnTo>
                    <a:pt x="3064" y="15148"/>
                  </a:lnTo>
                  <a:lnTo>
                    <a:pt x="3074" y="15130"/>
                  </a:lnTo>
                  <a:cubicBezTo>
                    <a:pt x="2509" y="13896"/>
                    <a:pt x="2190" y="12365"/>
                    <a:pt x="2190" y="10800"/>
                  </a:cubicBezTo>
                  <a:cubicBezTo>
                    <a:pt x="2190" y="9235"/>
                    <a:pt x="2498" y="7722"/>
                    <a:pt x="3064" y="6470"/>
                  </a:cubicBezTo>
                  <a:cubicBezTo>
                    <a:pt x="3053" y="6452"/>
                    <a:pt x="3043" y="6435"/>
                    <a:pt x="3033" y="6417"/>
                  </a:cubicBezTo>
                  <a:cubicBezTo>
                    <a:pt x="3002" y="6365"/>
                    <a:pt x="2981" y="6330"/>
                    <a:pt x="2951" y="6278"/>
                  </a:cubicBezTo>
                  <a:cubicBezTo>
                    <a:pt x="2899" y="6209"/>
                    <a:pt x="2848" y="6122"/>
                    <a:pt x="2796" y="6052"/>
                  </a:cubicBezTo>
                  <a:cubicBezTo>
                    <a:pt x="2766" y="6017"/>
                    <a:pt x="2735" y="5965"/>
                    <a:pt x="2704" y="5930"/>
                  </a:cubicBezTo>
                  <a:cubicBezTo>
                    <a:pt x="2652" y="5861"/>
                    <a:pt x="2601" y="5791"/>
                    <a:pt x="2539" y="5739"/>
                  </a:cubicBezTo>
                  <a:cubicBezTo>
                    <a:pt x="2508" y="5704"/>
                    <a:pt x="2478" y="5670"/>
                    <a:pt x="2447" y="5635"/>
                  </a:cubicBezTo>
                  <a:cubicBezTo>
                    <a:pt x="2385" y="5565"/>
                    <a:pt x="2323" y="5513"/>
                    <a:pt x="2251" y="5443"/>
                  </a:cubicBezTo>
                  <a:cubicBezTo>
                    <a:pt x="2221" y="5426"/>
                    <a:pt x="2200" y="5391"/>
                    <a:pt x="2169" y="5374"/>
                  </a:cubicBezTo>
                  <a:cubicBezTo>
                    <a:pt x="2077" y="5287"/>
                    <a:pt x="1984" y="5217"/>
                    <a:pt x="1892" y="5148"/>
                  </a:cubicBezTo>
                  <a:cubicBezTo>
                    <a:pt x="1871" y="5130"/>
                    <a:pt x="1861" y="5130"/>
                    <a:pt x="1840" y="5113"/>
                  </a:cubicBezTo>
                  <a:cubicBezTo>
                    <a:pt x="1758" y="5061"/>
                    <a:pt x="1686" y="5009"/>
                    <a:pt x="1604" y="4974"/>
                  </a:cubicBezTo>
                  <a:cubicBezTo>
                    <a:pt x="1573" y="4956"/>
                    <a:pt x="1532" y="4939"/>
                    <a:pt x="1501" y="4922"/>
                  </a:cubicBezTo>
                  <a:cubicBezTo>
                    <a:pt x="1439" y="4887"/>
                    <a:pt x="1367" y="4870"/>
                    <a:pt x="1306" y="4835"/>
                  </a:cubicBezTo>
                  <a:cubicBezTo>
                    <a:pt x="1265" y="4817"/>
                    <a:pt x="1223" y="4800"/>
                    <a:pt x="1182" y="4800"/>
                  </a:cubicBezTo>
                  <a:cubicBezTo>
                    <a:pt x="1151" y="4783"/>
                    <a:pt x="1121" y="4783"/>
                    <a:pt x="1090" y="4783"/>
                  </a:cubicBezTo>
                  <a:cubicBezTo>
                    <a:pt x="380" y="6574"/>
                    <a:pt x="0" y="8643"/>
                    <a:pt x="0" y="10800"/>
                  </a:cubicBezTo>
                  <a:cubicBezTo>
                    <a:pt x="0" y="13061"/>
                    <a:pt x="411" y="15217"/>
                    <a:pt x="1193" y="17061"/>
                  </a:cubicBezTo>
                  <a:cubicBezTo>
                    <a:pt x="1809" y="18522"/>
                    <a:pt x="2642" y="19722"/>
                    <a:pt x="3588" y="20504"/>
                  </a:cubicBezTo>
                  <a:cubicBezTo>
                    <a:pt x="4462" y="21235"/>
                    <a:pt x="5408" y="21600"/>
                    <a:pt x="6384" y="21600"/>
                  </a:cubicBezTo>
                  <a:lnTo>
                    <a:pt x="15216" y="21600"/>
                  </a:lnTo>
                  <a:cubicBezTo>
                    <a:pt x="15997" y="21600"/>
                    <a:pt x="16748" y="21374"/>
                    <a:pt x="17467" y="20904"/>
                  </a:cubicBezTo>
                  <a:cubicBezTo>
                    <a:pt x="17416" y="20852"/>
                    <a:pt x="17375" y="20800"/>
                    <a:pt x="17323" y="20748"/>
                  </a:cubicBezTo>
                  <a:cubicBezTo>
                    <a:pt x="17292" y="20713"/>
                    <a:pt x="17262" y="20678"/>
                    <a:pt x="17220" y="20643"/>
                  </a:cubicBezTo>
                  <a:cubicBezTo>
                    <a:pt x="17107" y="20522"/>
                    <a:pt x="17005" y="20400"/>
                    <a:pt x="16902" y="20261"/>
                  </a:cubicBezTo>
                  <a:cubicBezTo>
                    <a:pt x="16891" y="20243"/>
                    <a:pt x="16891" y="20243"/>
                    <a:pt x="16881" y="20226"/>
                  </a:cubicBezTo>
                  <a:cubicBezTo>
                    <a:pt x="16789" y="20104"/>
                    <a:pt x="16686" y="19983"/>
                    <a:pt x="16593" y="19844"/>
                  </a:cubicBezTo>
                  <a:cubicBezTo>
                    <a:pt x="16562" y="19809"/>
                    <a:pt x="16532" y="19757"/>
                    <a:pt x="16501" y="19704"/>
                  </a:cubicBezTo>
                  <a:cubicBezTo>
                    <a:pt x="16429" y="19600"/>
                    <a:pt x="16357" y="19496"/>
                    <a:pt x="16285" y="19374"/>
                  </a:cubicBezTo>
                  <a:cubicBezTo>
                    <a:pt x="16254" y="19322"/>
                    <a:pt x="16223" y="19287"/>
                    <a:pt x="16192" y="19235"/>
                  </a:cubicBezTo>
                  <a:cubicBezTo>
                    <a:pt x="16110" y="19096"/>
                    <a:pt x="16028" y="18974"/>
                    <a:pt x="15956" y="18835"/>
                  </a:cubicBezTo>
                  <a:cubicBezTo>
                    <a:pt x="15946" y="18817"/>
                    <a:pt x="15925" y="18783"/>
                    <a:pt x="15915" y="18765"/>
                  </a:cubicBezTo>
                  <a:cubicBezTo>
                    <a:pt x="15822" y="18609"/>
                    <a:pt x="15740" y="18435"/>
                    <a:pt x="15658" y="18261"/>
                  </a:cubicBezTo>
                  <a:cubicBezTo>
                    <a:pt x="15637" y="18226"/>
                    <a:pt x="15617" y="18174"/>
                    <a:pt x="15596" y="18139"/>
                  </a:cubicBezTo>
                  <a:cubicBezTo>
                    <a:pt x="15555" y="18052"/>
                    <a:pt x="15514" y="17965"/>
                    <a:pt x="15473" y="17878"/>
                  </a:cubicBezTo>
                  <a:cubicBezTo>
                    <a:pt x="15390" y="17913"/>
                    <a:pt x="15298" y="17913"/>
                    <a:pt x="15216" y="17913"/>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grpSp>
          <p:nvGrpSpPr>
            <p:cNvPr id="70" name="Group 69">
              <a:extLst>
                <a:ext uri="{FF2B5EF4-FFF2-40B4-BE49-F238E27FC236}">
                  <a16:creationId xmlns:a16="http://schemas.microsoft.com/office/drawing/2014/main" id="{1AA531AC-480A-7D13-A970-79F49A6EA68D}"/>
                </a:ext>
              </a:extLst>
            </p:cNvPr>
            <p:cNvGrpSpPr/>
            <p:nvPr/>
          </p:nvGrpSpPr>
          <p:grpSpPr>
            <a:xfrm>
              <a:off x="0" y="866279"/>
              <a:ext cx="12203585" cy="2849869"/>
              <a:chOff x="-29504" y="1475031"/>
              <a:chExt cx="12203585" cy="2372413"/>
            </a:xfrm>
          </p:grpSpPr>
          <p:grpSp>
            <p:nvGrpSpPr>
              <p:cNvPr id="56" name="Group 55">
                <a:extLst>
                  <a:ext uri="{FF2B5EF4-FFF2-40B4-BE49-F238E27FC236}">
                    <a16:creationId xmlns:a16="http://schemas.microsoft.com/office/drawing/2014/main" id="{D3BFAF5B-9AFD-4366-6374-199D0100E921}"/>
                  </a:ext>
                </a:extLst>
              </p:cNvPr>
              <p:cNvGrpSpPr/>
              <p:nvPr/>
            </p:nvGrpSpPr>
            <p:grpSpPr>
              <a:xfrm>
                <a:off x="2307112" y="1792773"/>
                <a:ext cx="4489376" cy="2054671"/>
                <a:chOff x="441100" y="-44780"/>
                <a:chExt cx="5545597" cy="2054671"/>
              </a:xfrm>
            </p:grpSpPr>
            <p:sp>
              <p:nvSpPr>
                <p:cNvPr id="57" name="TextBox 56">
                  <a:extLst>
                    <a:ext uri="{FF2B5EF4-FFF2-40B4-BE49-F238E27FC236}">
                      <a16:creationId xmlns:a16="http://schemas.microsoft.com/office/drawing/2014/main" id="{AFA04D61-BD22-6D0B-47CA-5A1B80D64A3A}"/>
                    </a:ext>
                  </a:extLst>
                </p:cNvPr>
                <p:cNvSpPr txBox="1"/>
                <p:nvPr/>
              </p:nvSpPr>
              <p:spPr>
                <a:xfrm>
                  <a:off x="4197744" y="-44780"/>
                  <a:ext cx="1788953" cy="799499"/>
                </a:xfrm>
                <a:prstGeom prst="rect">
                  <a:avLst/>
                </a:prstGeom>
                <a:noFill/>
              </p:spPr>
              <p:txBody>
                <a:bodyPr wrap="square" lIns="0" rIns="0" rtlCol="0" anchor="b">
                  <a:spAutoFit/>
                </a:bodyPr>
                <a:lstStyle/>
                <a:p>
                  <a:pPr algn="ctr"/>
                  <a:r>
                    <a:rPr lang="en-US" sz="2400" b="1" noProof="1">
                      <a:solidFill>
                        <a:srgbClr val="00B0F0"/>
                      </a:solidFill>
                      <a:latin typeface="Calibri" panose="020F0502020204030204"/>
                    </a:rPr>
                    <a:t>Polynomial</a:t>
                  </a:r>
                  <a:r>
                    <a:rPr lang="en-US" sz="2400" b="1" noProof="1">
                      <a:solidFill>
                        <a:srgbClr val="F7931F"/>
                      </a:solidFill>
                      <a:latin typeface="Calibri" panose="020F0502020204030204"/>
                    </a:rPr>
                    <a:t> </a:t>
                  </a:r>
                  <a:r>
                    <a:rPr lang="en-US" sz="2400" b="1" noProof="1">
                      <a:solidFill>
                        <a:srgbClr val="00B0F0"/>
                      </a:solidFill>
                      <a:latin typeface="Calibri" panose="020F0502020204030204"/>
                    </a:rPr>
                    <a:t>Kernel</a:t>
                  </a:r>
                </a:p>
              </p:txBody>
            </p:sp>
            <p:sp>
              <p:nvSpPr>
                <p:cNvPr id="58" name="TextBox 57">
                  <a:extLst>
                    <a:ext uri="{FF2B5EF4-FFF2-40B4-BE49-F238E27FC236}">
                      <a16:creationId xmlns:a16="http://schemas.microsoft.com/office/drawing/2014/main" id="{0DE3F813-2273-AF43-AB10-C9FA0A041043}"/>
                    </a:ext>
                  </a:extLst>
                </p:cNvPr>
                <p:cNvSpPr txBox="1"/>
                <p:nvPr/>
              </p:nvSpPr>
              <p:spPr>
                <a:xfrm>
                  <a:off x="441100" y="1764867"/>
                  <a:ext cx="2926080" cy="245024"/>
                </a:xfrm>
                <a:prstGeom prst="rect">
                  <a:avLst/>
                </a:prstGeom>
                <a:noFill/>
              </p:spPr>
              <p:txBody>
                <a:bodyPr wrap="square" lIns="0" rIns="0" rtlCol="0" anchor="t">
                  <a:spAutoFit/>
                </a:bodyPr>
                <a:lstStyle/>
                <a:p>
                  <a:pPr algn="just"/>
                  <a:endParaRPr lang="en-US" sz="1200" noProof="1">
                    <a:solidFill>
                      <a:prstClr val="white">
                        <a:lumMod val="75000"/>
                      </a:prstClr>
                    </a:solidFill>
                    <a:latin typeface="Calibri" panose="020F0502020204030204"/>
                  </a:endParaRPr>
                </a:p>
              </p:txBody>
            </p:sp>
          </p:grpSp>
          <p:sp>
            <p:nvSpPr>
              <p:cNvPr id="59" name="Shape">
                <a:extLst>
                  <a:ext uri="{FF2B5EF4-FFF2-40B4-BE49-F238E27FC236}">
                    <a16:creationId xmlns:a16="http://schemas.microsoft.com/office/drawing/2014/main" id="{7F8ECAA8-F29B-EE7F-438C-CB5446704C80}"/>
                  </a:ext>
                </a:extLst>
              </p:cNvPr>
              <p:cNvSpPr/>
              <p:nvPr/>
            </p:nvSpPr>
            <p:spPr>
              <a:xfrm>
                <a:off x="-29504" y="1483435"/>
                <a:ext cx="2712867" cy="1490347"/>
              </a:xfrm>
              <a:custGeom>
                <a:avLst/>
                <a:gdLst/>
                <a:ahLst/>
                <a:cxnLst>
                  <a:cxn ang="0">
                    <a:pos x="wd2" y="hd2"/>
                  </a:cxn>
                  <a:cxn ang="5400000">
                    <a:pos x="wd2" y="hd2"/>
                  </a:cxn>
                  <a:cxn ang="10800000">
                    <a:pos x="wd2" y="hd2"/>
                  </a:cxn>
                  <a:cxn ang="16200000">
                    <a:pos x="wd2" y="hd2"/>
                  </a:cxn>
                </a:cxnLst>
                <a:rect l="0" t="0" r="r" b="b"/>
                <a:pathLst>
                  <a:path w="21600" h="21600" extrusionOk="0">
                    <a:moveTo>
                      <a:pt x="18429" y="10809"/>
                    </a:moveTo>
                    <a:cubicBezTo>
                      <a:pt x="18429" y="9245"/>
                      <a:pt x="17968" y="7716"/>
                      <a:pt x="17149" y="6482"/>
                    </a:cubicBezTo>
                    <a:lnTo>
                      <a:pt x="17164" y="6464"/>
                    </a:lnTo>
                    <a:lnTo>
                      <a:pt x="16911" y="6134"/>
                    </a:lnTo>
                    <a:cubicBezTo>
                      <a:pt x="16658" y="5804"/>
                      <a:pt x="16375" y="5491"/>
                      <a:pt x="16077" y="5213"/>
                    </a:cubicBezTo>
                    <a:cubicBezTo>
                      <a:pt x="15184" y="4396"/>
                      <a:pt x="14127" y="3892"/>
                      <a:pt x="12996" y="3754"/>
                    </a:cubicBezTo>
                    <a:lnTo>
                      <a:pt x="12743" y="3719"/>
                    </a:lnTo>
                    <a:lnTo>
                      <a:pt x="12743" y="3719"/>
                    </a:lnTo>
                    <a:cubicBezTo>
                      <a:pt x="12609" y="3701"/>
                      <a:pt x="12475" y="3701"/>
                      <a:pt x="12356" y="3701"/>
                    </a:cubicBezTo>
                    <a:lnTo>
                      <a:pt x="0" y="3701"/>
                    </a:lnTo>
                    <a:lnTo>
                      <a:pt x="0" y="0"/>
                    </a:lnTo>
                    <a:lnTo>
                      <a:pt x="12356" y="0"/>
                    </a:lnTo>
                    <a:cubicBezTo>
                      <a:pt x="13770" y="0"/>
                      <a:pt x="15139" y="365"/>
                      <a:pt x="16405" y="1095"/>
                    </a:cubicBezTo>
                    <a:cubicBezTo>
                      <a:pt x="17774" y="1877"/>
                      <a:pt x="18980" y="3076"/>
                      <a:pt x="19873" y="4535"/>
                    </a:cubicBezTo>
                    <a:cubicBezTo>
                      <a:pt x="21005" y="6378"/>
                      <a:pt x="21600" y="8532"/>
                      <a:pt x="21600" y="10791"/>
                    </a:cubicBezTo>
                    <a:cubicBezTo>
                      <a:pt x="21600" y="12946"/>
                      <a:pt x="21064" y="15014"/>
                      <a:pt x="20022" y="16804"/>
                    </a:cubicBezTo>
                    <a:cubicBezTo>
                      <a:pt x="19977" y="16804"/>
                      <a:pt x="19933" y="16786"/>
                      <a:pt x="19888" y="16786"/>
                    </a:cubicBezTo>
                    <a:cubicBezTo>
                      <a:pt x="19829" y="16769"/>
                      <a:pt x="19769" y="16769"/>
                      <a:pt x="19709" y="16752"/>
                    </a:cubicBezTo>
                    <a:cubicBezTo>
                      <a:pt x="19620" y="16734"/>
                      <a:pt x="19516" y="16700"/>
                      <a:pt x="19427" y="16665"/>
                    </a:cubicBezTo>
                    <a:cubicBezTo>
                      <a:pt x="19382" y="16647"/>
                      <a:pt x="19322" y="16630"/>
                      <a:pt x="19278" y="16613"/>
                    </a:cubicBezTo>
                    <a:cubicBezTo>
                      <a:pt x="19159" y="16578"/>
                      <a:pt x="19040" y="16526"/>
                      <a:pt x="18921" y="16474"/>
                    </a:cubicBezTo>
                    <a:cubicBezTo>
                      <a:pt x="18906" y="16456"/>
                      <a:pt x="18876" y="16456"/>
                      <a:pt x="18846" y="16439"/>
                    </a:cubicBezTo>
                    <a:cubicBezTo>
                      <a:pt x="18712" y="16369"/>
                      <a:pt x="18578" y="16300"/>
                      <a:pt x="18444" y="16213"/>
                    </a:cubicBezTo>
                    <a:cubicBezTo>
                      <a:pt x="18414" y="16196"/>
                      <a:pt x="18370" y="16161"/>
                      <a:pt x="18340" y="16144"/>
                    </a:cubicBezTo>
                    <a:cubicBezTo>
                      <a:pt x="18251" y="16074"/>
                      <a:pt x="18146" y="16022"/>
                      <a:pt x="18057" y="15952"/>
                    </a:cubicBezTo>
                    <a:cubicBezTo>
                      <a:pt x="18012" y="15918"/>
                      <a:pt x="17968" y="15883"/>
                      <a:pt x="17923" y="15848"/>
                    </a:cubicBezTo>
                    <a:cubicBezTo>
                      <a:pt x="17849" y="15779"/>
                      <a:pt x="17759" y="15726"/>
                      <a:pt x="17685" y="15657"/>
                    </a:cubicBezTo>
                    <a:cubicBezTo>
                      <a:pt x="17640" y="15622"/>
                      <a:pt x="17596" y="15570"/>
                      <a:pt x="17551" y="15535"/>
                    </a:cubicBezTo>
                    <a:cubicBezTo>
                      <a:pt x="17477" y="15466"/>
                      <a:pt x="17402" y="15396"/>
                      <a:pt x="17328" y="15309"/>
                    </a:cubicBezTo>
                    <a:cubicBezTo>
                      <a:pt x="17283" y="15275"/>
                      <a:pt x="17238" y="15222"/>
                      <a:pt x="17209" y="15170"/>
                    </a:cubicBezTo>
                    <a:cubicBezTo>
                      <a:pt x="17194" y="15153"/>
                      <a:pt x="17179" y="15136"/>
                      <a:pt x="17164" y="15118"/>
                    </a:cubicBezTo>
                    <a:cubicBezTo>
                      <a:pt x="17983" y="13884"/>
                      <a:pt x="18429" y="12373"/>
                      <a:pt x="18429" y="10809"/>
                    </a:cubicBezTo>
                    <a:close/>
                    <a:moveTo>
                      <a:pt x="12356" y="17899"/>
                    </a:moveTo>
                    <a:lnTo>
                      <a:pt x="0" y="17899"/>
                    </a:lnTo>
                    <a:lnTo>
                      <a:pt x="0" y="21600"/>
                    </a:lnTo>
                    <a:lnTo>
                      <a:pt x="12356" y="21600"/>
                    </a:lnTo>
                    <a:cubicBezTo>
                      <a:pt x="13487" y="21600"/>
                      <a:pt x="14574" y="21374"/>
                      <a:pt x="15616" y="20905"/>
                    </a:cubicBezTo>
                    <a:cubicBezTo>
                      <a:pt x="15541" y="20853"/>
                      <a:pt x="15482" y="20801"/>
                      <a:pt x="15407" y="20749"/>
                    </a:cubicBezTo>
                    <a:cubicBezTo>
                      <a:pt x="15363" y="20714"/>
                      <a:pt x="15318" y="20679"/>
                      <a:pt x="15273" y="20644"/>
                    </a:cubicBezTo>
                    <a:cubicBezTo>
                      <a:pt x="15110" y="20523"/>
                      <a:pt x="14961" y="20401"/>
                      <a:pt x="14812" y="20262"/>
                    </a:cubicBezTo>
                    <a:cubicBezTo>
                      <a:pt x="14797" y="20262"/>
                      <a:pt x="14797" y="20245"/>
                      <a:pt x="14782" y="20245"/>
                    </a:cubicBezTo>
                    <a:cubicBezTo>
                      <a:pt x="14633" y="20123"/>
                      <a:pt x="14499" y="19984"/>
                      <a:pt x="14365" y="19845"/>
                    </a:cubicBezTo>
                    <a:cubicBezTo>
                      <a:pt x="14321" y="19810"/>
                      <a:pt x="14276" y="19758"/>
                      <a:pt x="14231" y="19723"/>
                    </a:cubicBezTo>
                    <a:cubicBezTo>
                      <a:pt x="14127" y="19619"/>
                      <a:pt x="14023" y="19515"/>
                      <a:pt x="13919" y="19393"/>
                    </a:cubicBezTo>
                    <a:cubicBezTo>
                      <a:pt x="13874" y="19341"/>
                      <a:pt x="13829" y="19306"/>
                      <a:pt x="13785" y="19254"/>
                    </a:cubicBezTo>
                    <a:cubicBezTo>
                      <a:pt x="13666" y="19115"/>
                      <a:pt x="13561" y="18993"/>
                      <a:pt x="13442" y="18854"/>
                    </a:cubicBezTo>
                    <a:cubicBezTo>
                      <a:pt x="13427" y="18837"/>
                      <a:pt x="13398" y="18802"/>
                      <a:pt x="13383" y="18785"/>
                    </a:cubicBezTo>
                    <a:cubicBezTo>
                      <a:pt x="13249" y="18629"/>
                      <a:pt x="13130" y="18455"/>
                      <a:pt x="13011" y="18281"/>
                    </a:cubicBezTo>
                    <a:cubicBezTo>
                      <a:pt x="12981" y="18229"/>
                      <a:pt x="12951" y="18194"/>
                      <a:pt x="12921" y="18142"/>
                    </a:cubicBezTo>
                    <a:cubicBezTo>
                      <a:pt x="12862" y="18055"/>
                      <a:pt x="12802" y="17968"/>
                      <a:pt x="12758" y="17899"/>
                    </a:cubicBezTo>
                    <a:cubicBezTo>
                      <a:pt x="12609" y="17899"/>
                      <a:pt x="12475" y="17899"/>
                      <a:pt x="12356" y="17899"/>
                    </a:cubicBezTo>
                    <a:close/>
                  </a:path>
                </a:pathLst>
              </a:custGeom>
              <a:solidFill>
                <a:sysClr val="window" lastClr="FFFFFF">
                  <a:alpha val="20000"/>
                </a:sysClr>
              </a:solidFill>
              <a:ln w="12700">
                <a:miter lim="400000"/>
              </a:ln>
              <a:effectLst>
                <a:outerShdw blurRad="50800" dist="38100" dir="2700000" algn="tl" rotWithShape="0">
                  <a:prstClr val="black">
                    <a:alpha val="25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dirty="0">
                  <a:ln>
                    <a:noFill/>
                  </a:ln>
                  <a:solidFill>
                    <a:srgbClr val="FFFFFF"/>
                  </a:solidFill>
                  <a:effectLst/>
                  <a:uLnTx/>
                  <a:uFillTx/>
                  <a:latin typeface="Calibri" panose="020F0502020204030204"/>
                </a:endParaRPr>
              </a:p>
            </p:txBody>
          </p:sp>
          <p:sp>
            <p:nvSpPr>
              <p:cNvPr id="60" name="Shape">
                <a:extLst>
                  <a:ext uri="{FF2B5EF4-FFF2-40B4-BE49-F238E27FC236}">
                    <a16:creationId xmlns:a16="http://schemas.microsoft.com/office/drawing/2014/main" id="{0D73BB5E-7D38-D177-9033-0FC1171CFD1F}"/>
                  </a:ext>
                </a:extLst>
              </p:cNvPr>
              <p:cNvSpPr/>
              <p:nvPr/>
            </p:nvSpPr>
            <p:spPr>
              <a:xfrm>
                <a:off x="9461214" y="1535677"/>
                <a:ext cx="2712867" cy="1490347"/>
              </a:xfrm>
              <a:custGeom>
                <a:avLst/>
                <a:gdLst/>
                <a:ahLst/>
                <a:cxnLst>
                  <a:cxn ang="0">
                    <a:pos x="wd2" y="hd2"/>
                  </a:cxn>
                  <a:cxn ang="5400000">
                    <a:pos x="wd2" y="hd2"/>
                  </a:cxn>
                  <a:cxn ang="10800000">
                    <a:pos x="wd2" y="hd2"/>
                  </a:cxn>
                  <a:cxn ang="16200000">
                    <a:pos x="wd2" y="hd2"/>
                  </a:cxn>
                </a:cxnLst>
                <a:rect l="0" t="0" r="r" b="b"/>
                <a:pathLst>
                  <a:path w="21600" h="21600" extrusionOk="0">
                    <a:moveTo>
                      <a:pt x="3171" y="10791"/>
                    </a:moveTo>
                    <a:cubicBezTo>
                      <a:pt x="3171" y="12355"/>
                      <a:pt x="3632" y="13884"/>
                      <a:pt x="4451" y="15118"/>
                    </a:cubicBezTo>
                    <a:lnTo>
                      <a:pt x="4436" y="15136"/>
                    </a:lnTo>
                    <a:lnTo>
                      <a:pt x="4689" y="15466"/>
                    </a:lnTo>
                    <a:cubicBezTo>
                      <a:pt x="5701" y="16804"/>
                      <a:pt x="7101" y="17655"/>
                      <a:pt x="8604" y="17846"/>
                    </a:cubicBezTo>
                    <a:lnTo>
                      <a:pt x="8857" y="17881"/>
                    </a:lnTo>
                    <a:lnTo>
                      <a:pt x="8857" y="17881"/>
                    </a:lnTo>
                    <a:cubicBezTo>
                      <a:pt x="8991" y="17899"/>
                      <a:pt x="9125" y="17899"/>
                      <a:pt x="9244" y="17899"/>
                    </a:cubicBezTo>
                    <a:lnTo>
                      <a:pt x="21600" y="17899"/>
                    </a:lnTo>
                    <a:lnTo>
                      <a:pt x="21600" y="21600"/>
                    </a:lnTo>
                    <a:lnTo>
                      <a:pt x="9244" y="21600"/>
                    </a:lnTo>
                    <a:cubicBezTo>
                      <a:pt x="7830" y="21600"/>
                      <a:pt x="6461" y="21235"/>
                      <a:pt x="5195" y="20505"/>
                    </a:cubicBezTo>
                    <a:cubicBezTo>
                      <a:pt x="3826" y="19723"/>
                      <a:pt x="2620" y="18524"/>
                      <a:pt x="1727" y="17065"/>
                    </a:cubicBezTo>
                    <a:cubicBezTo>
                      <a:pt x="595" y="15222"/>
                      <a:pt x="0" y="13068"/>
                      <a:pt x="0" y="10809"/>
                    </a:cubicBezTo>
                    <a:cubicBezTo>
                      <a:pt x="0" y="8654"/>
                      <a:pt x="536" y="6586"/>
                      <a:pt x="1578" y="4796"/>
                    </a:cubicBezTo>
                    <a:cubicBezTo>
                      <a:pt x="1623" y="4796"/>
                      <a:pt x="1667" y="4814"/>
                      <a:pt x="1712" y="4814"/>
                    </a:cubicBezTo>
                    <a:cubicBezTo>
                      <a:pt x="1771" y="4831"/>
                      <a:pt x="1831" y="4831"/>
                      <a:pt x="1891" y="4848"/>
                    </a:cubicBezTo>
                    <a:cubicBezTo>
                      <a:pt x="1980" y="4866"/>
                      <a:pt x="2084" y="4900"/>
                      <a:pt x="2173" y="4935"/>
                    </a:cubicBezTo>
                    <a:cubicBezTo>
                      <a:pt x="2218" y="4953"/>
                      <a:pt x="2278" y="4970"/>
                      <a:pt x="2322" y="4987"/>
                    </a:cubicBezTo>
                    <a:cubicBezTo>
                      <a:pt x="2441" y="5022"/>
                      <a:pt x="2560" y="5074"/>
                      <a:pt x="2665" y="5126"/>
                    </a:cubicBezTo>
                    <a:cubicBezTo>
                      <a:pt x="2694" y="5144"/>
                      <a:pt x="2709" y="5144"/>
                      <a:pt x="2739" y="5161"/>
                    </a:cubicBezTo>
                    <a:cubicBezTo>
                      <a:pt x="2873" y="5231"/>
                      <a:pt x="3007" y="5300"/>
                      <a:pt x="3141" y="5387"/>
                    </a:cubicBezTo>
                    <a:cubicBezTo>
                      <a:pt x="3186" y="5404"/>
                      <a:pt x="3215" y="5439"/>
                      <a:pt x="3260" y="5456"/>
                    </a:cubicBezTo>
                    <a:cubicBezTo>
                      <a:pt x="3349" y="5509"/>
                      <a:pt x="3439" y="5578"/>
                      <a:pt x="3543" y="5648"/>
                    </a:cubicBezTo>
                    <a:cubicBezTo>
                      <a:pt x="3588" y="5682"/>
                      <a:pt x="3632" y="5717"/>
                      <a:pt x="3677" y="5752"/>
                    </a:cubicBezTo>
                    <a:cubicBezTo>
                      <a:pt x="3751" y="5821"/>
                      <a:pt x="3841" y="5874"/>
                      <a:pt x="3915" y="5943"/>
                    </a:cubicBezTo>
                    <a:cubicBezTo>
                      <a:pt x="3960" y="5978"/>
                      <a:pt x="4004" y="6030"/>
                      <a:pt x="4049" y="6065"/>
                    </a:cubicBezTo>
                    <a:cubicBezTo>
                      <a:pt x="4123" y="6134"/>
                      <a:pt x="4198" y="6204"/>
                      <a:pt x="4272" y="6291"/>
                    </a:cubicBezTo>
                    <a:cubicBezTo>
                      <a:pt x="4317" y="6343"/>
                      <a:pt x="4362" y="6378"/>
                      <a:pt x="4391" y="6430"/>
                    </a:cubicBezTo>
                    <a:cubicBezTo>
                      <a:pt x="4406" y="6447"/>
                      <a:pt x="4421" y="6464"/>
                      <a:pt x="4436" y="6482"/>
                    </a:cubicBezTo>
                    <a:cubicBezTo>
                      <a:pt x="3617" y="7716"/>
                      <a:pt x="3171" y="9227"/>
                      <a:pt x="3171" y="10791"/>
                    </a:cubicBezTo>
                    <a:close/>
                    <a:moveTo>
                      <a:pt x="9244" y="3701"/>
                    </a:moveTo>
                    <a:lnTo>
                      <a:pt x="21600" y="3701"/>
                    </a:lnTo>
                    <a:lnTo>
                      <a:pt x="21600" y="0"/>
                    </a:lnTo>
                    <a:lnTo>
                      <a:pt x="9244" y="0"/>
                    </a:lnTo>
                    <a:cubicBezTo>
                      <a:pt x="8113" y="0"/>
                      <a:pt x="7026" y="226"/>
                      <a:pt x="5984" y="695"/>
                    </a:cubicBezTo>
                    <a:cubicBezTo>
                      <a:pt x="6044" y="747"/>
                      <a:pt x="6118" y="799"/>
                      <a:pt x="6178" y="834"/>
                    </a:cubicBezTo>
                    <a:cubicBezTo>
                      <a:pt x="6222" y="869"/>
                      <a:pt x="6282" y="904"/>
                      <a:pt x="6327" y="956"/>
                    </a:cubicBezTo>
                    <a:cubicBezTo>
                      <a:pt x="6475" y="1077"/>
                      <a:pt x="6639" y="1199"/>
                      <a:pt x="6788" y="1338"/>
                    </a:cubicBezTo>
                    <a:cubicBezTo>
                      <a:pt x="6803" y="1355"/>
                      <a:pt x="6818" y="1355"/>
                      <a:pt x="6833" y="1373"/>
                    </a:cubicBezTo>
                    <a:cubicBezTo>
                      <a:pt x="6967" y="1494"/>
                      <a:pt x="7101" y="1616"/>
                      <a:pt x="7235" y="1755"/>
                    </a:cubicBezTo>
                    <a:cubicBezTo>
                      <a:pt x="7279" y="1807"/>
                      <a:pt x="7324" y="1842"/>
                      <a:pt x="7369" y="1894"/>
                    </a:cubicBezTo>
                    <a:cubicBezTo>
                      <a:pt x="7473" y="1998"/>
                      <a:pt x="7577" y="2103"/>
                      <a:pt x="7666" y="2207"/>
                    </a:cubicBezTo>
                    <a:cubicBezTo>
                      <a:pt x="7711" y="2259"/>
                      <a:pt x="7756" y="2311"/>
                      <a:pt x="7800" y="2346"/>
                    </a:cubicBezTo>
                    <a:cubicBezTo>
                      <a:pt x="7919" y="2468"/>
                      <a:pt x="8024" y="2607"/>
                      <a:pt x="8128" y="2746"/>
                    </a:cubicBezTo>
                    <a:cubicBezTo>
                      <a:pt x="8143" y="2780"/>
                      <a:pt x="8172" y="2798"/>
                      <a:pt x="8202" y="2833"/>
                    </a:cubicBezTo>
                    <a:cubicBezTo>
                      <a:pt x="8336" y="2989"/>
                      <a:pt x="8455" y="3163"/>
                      <a:pt x="8574" y="3336"/>
                    </a:cubicBezTo>
                    <a:cubicBezTo>
                      <a:pt x="8604" y="3389"/>
                      <a:pt x="8634" y="3423"/>
                      <a:pt x="8664" y="3475"/>
                    </a:cubicBezTo>
                    <a:cubicBezTo>
                      <a:pt x="8723" y="3562"/>
                      <a:pt x="8783" y="3649"/>
                      <a:pt x="8828" y="3719"/>
                    </a:cubicBezTo>
                    <a:cubicBezTo>
                      <a:pt x="8976" y="3701"/>
                      <a:pt x="9110" y="3701"/>
                      <a:pt x="9244" y="3701"/>
                    </a:cubicBezTo>
                    <a:close/>
                  </a:path>
                </a:pathLst>
              </a:custGeom>
              <a:solidFill>
                <a:sysClr val="window" lastClr="FFFFFF">
                  <a:alpha val="20000"/>
                </a:sysClr>
              </a:solidFill>
              <a:ln w="12700">
                <a:miter lim="400000"/>
              </a:ln>
              <a:effectLst>
                <a:outerShdw blurRad="50800" dist="38100" dir="2700000" algn="tl" rotWithShape="0">
                  <a:prstClr val="black">
                    <a:alpha val="25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1" name="Shape">
                <a:extLst>
                  <a:ext uri="{FF2B5EF4-FFF2-40B4-BE49-F238E27FC236}">
                    <a16:creationId xmlns:a16="http://schemas.microsoft.com/office/drawing/2014/main" id="{3CE15BC3-B3BE-A3BB-65AF-64E817EF5C41}"/>
                  </a:ext>
                </a:extLst>
              </p:cNvPr>
              <p:cNvSpPr/>
              <p:nvPr/>
            </p:nvSpPr>
            <p:spPr>
              <a:xfrm>
                <a:off x="1401151" y="1475031"/>
                <a:ext cx="3928132" cy="1489144"/>
              </a:xfrm>
              <a:custGeom>
                <a:avLst/>
                <a:gdLst/>
                <a:ahLst/>
                <a:cxnLst>
                  <a:cxn ang="0">
                    <a:pos x="wd2" y="hd2"/>
                  </a:cxn>
                  <a:cxn ang="5400000">
                    <a:pos x="wd2" y="hd2"/>
                  </a:cxn>
                  <a:cxn ang="10800000">
                    <a:pos x="wd2" y="hd2"/>
                  </a:cxn>
                  <a:cxn ang="16200000">
                    <a:pos x="wd2" y="hd2"/>
                  </a:cxn>
                </a:cxnLst>
                <a:rect l="0" t="0" r="r" b="b"/>
                <a:pathLst>
                  <a:path w="21600" h="21600" extrusionOk="0">
                    <a:moveTo>
                      <a:pt x="6384" y="21583"/>
                    </a:moveTo>
                    <a:cubicBezTo>
                      <a:pt x="5408" y="21583"/>
                      <a:pt x="4462" y="21217"/>
                      <a:pt x="3588" y="20487"/>
                    </a:cubicBezTo>
                    <a:cubicBezTo>
                      <a:pt x="2642" y="19704"/>
                      <a:pt x="1809" y="18504"/>
                      <a:pt x="1193" y="17043"/>
                    </a:cubicBezTo>
                    <a:cubicBezTo>
                      <a:pt x="411" y="15200"/>
                      <a:pt x="0" y="13043"/>
                      <a:pt x="0" y="10783"/>
                    </a:cubicBezTo>
                    <a:cubicBezTo>
                      <a:pt x="0" y="8626"/>
                      <a:pt x="370" y="6557"/>
                      <a:pt x="1090" y="4765"/>
                    </a:cubicBezTo>
                    <a:cubicBezTo>
                      <a:pt x="1121" y="4765"/>
                      <a:pt x="1151" y="4783"/>
                      <a:pt x="1182" y="4783"/>
                    </a:cubicBezTo>
                    <a:cubicBezTo>
                      <a:pt x="1223" y="4800"/>
                      <a:pt x="1265" y="4800"/>
                      <a:pt x="1306" y="4817"/>
                    </a:cubicBezTo>
                    <a:cubicBezTo>
                      <a:pt x="1367" y="4835"/>
                      <a:pt x="1439" y="4870"/>
                      <a:pt x="1501" y="4904"/>
                    </a:cubicBezTo>
                    <a:cubicBezTo>
                      <a:pt x="1532" y="4922"/>
                      <a:pt x="1573" y="4939"/>
                      <a:pt x="1604" y="4957"/>
                    </a:cubicBezTo>
                    <a:cubicBezTo>
                      <a:pt x="1686" y="4991"/>
                      <a:pt x="1758" y="5043"/>
                      <a:pt x="1840" y="5096"/>
                    </a:cubicBezTo>
                    <a:cubicBezTo>
                      <a:pt x="1861" y="5113"/>
                      <a:pt x="1881" y="5113"/>
                      <a:pt x="1892" y="5130"/>
                    </a:cubicBezTo>
                    <a:cubicBezTo>
                      <a:pt x="1984" y="5200"/>
                      <a:pt x="2077" y="5270"/>
                      <a:pt x="2169" y="5357"/>
                    </a:cubicBezTo>
                    <a:cubicBezTo>
                      <a:pt x="2200" y="5374"/>
                      <a:pt x="2221" y="5409"/>
                      <a:pt x="2251" y="5426"/>
                    </a:cubicBezTo>
                    <a:cubicBezTo>
                      <a:pt x="2313" y="5478"/>
                      <a:pt x="2375" y="5548"/>
                      <a:pt x="2437" y="5617"/>
                    </a:cubicBezTo>
                    <a:cubicBezTo>
                      <a:pt x="2467" y="5652"/>
                      <a:pt x="2498" y="5687"/>
                      <a:pt x="2529" y="5722"/>
                    </a:cubicBezTo>
                    <a:cubicBezTo>
                      <a:pt x="2580" y="5791"/>
                      <a:pt x="2642" y="5843"/>
                      <a:pt x="2694" y="5913"/>
                    </a:cubicBezTo>
                    <a:cubicBezTo>
                      <a:pt x="2724" y="5948"/>
                      <a:pt x="2755" y="6000"/>
                      <a:pt x="2786" y="6035"/>
                    </a:cubicBezTo>
                    <a:cubicBezTo>
                      <a:pt x="2837" y="6104"/>
                      <a:pt x="2889" y="6174"/>
                      <a:pt x="2940" y="6261"/>
                    </a:cubicBezTo>
                    <a:cubicBezTo>
                      <a:pt x="2971" y="6296"/>
                      <a:pt x="3002" y="6348"/>
                      <a:pt x="3023" y="6400"/>
                    </a:cubicBezTo>
                    <a:cubicBezTo>
                      <a:pt x="3033" y="6417"/>
                      <a:pt x="3043" y="6435"/>
                      <a:pt x="3053" y="6452"/>
                    </a:cubicBezTo>
                    <a:cubicBezTo>
                      <a:pt x="2488" y="7687"/>
                      <a:pt x="2180" y="9217"/>
                      <a:pt x="2180" y="10783"/>
                    </a:cubicBezTo>
                    <a:cubicBezTo>
                      <a:pt x="2180" y="12348"/>
                      <a:pt x="2498" y="13878"/>
                      <a:pt x="3064" y="15113"/>
                    </a:cubicBezTo>
                    <a:lnTo>
                      <a:pt x="3053" y="15130"/>
                    </a:lnTo>
                    <a:lnTo>
                      <a:pt x="3228" y="15461"/>
                    </a:lnTo>
                    <a:cubicBezTo>
                      <a:pt x="3403" y="15791"/>
                      <a:pt x="3598" y="16104"/>
                      <a:pt x="3804" y="16383"/>
                    </a:cubicBezTo>
                    <a:cubicBezTo>
                      <a:pt x="4421" y="17200"/>
                      <a:pt x="5151" y="17704"/>
                      <a:pt x="5932" y="17844"/>
                    </a:cubicBezTo>
                    <a:lnTo>
                      <a:pt x="6107" y="17878"/>
                    </a:lnTo>
                    <a:lnTo>
                      <a:pt x="6107" y="17878"/>
                    </a:lnTo>
                    <a:cubicBezTo>
                      <a:pt x="6199" y="17896"/>
                      <a:pt x="6292" y="17896"/>
                      <a:pt x="6374" y="17896"/>
                    </a:cubicBezTo>
                    <a:lnTo>
                      <a:pt x="15205" y="17896"/>
                    </a:lnTo>
                    <a:cubicBezTo>
                      <a:pt x="15298" y="17896"/>
                      <a:pt x="15380" y="17896"/>
                      <a:pt x="15473" y="17878"/>
                    </a:cubicBezTo>
                    <a:cubicBezTo>
                      <a:pt x="15514" y="17965"/>
                      <a:pt x="15555" y="18052"/>
                      <a:pt x="15586" y="18122"/>
                    </a:cubicBezTo>
                    <a:cubicBezTo>
                      <a:pt x="15606" y="18174"/>
                      <a:pt x="15627" y="18209"/>
                      <a:pt x="15647" y="18261"/>
                    </a:cubicBezTo>
                    <a:cubicBezTo>
                      <a:pt x="15730" y="18435"/>
                      <a:pt x="15812" y="18609"/>
                      <a:pt x="15904" y="18765"/>
                    </a:cubicBezTo>
                    <a:cubicBezTo>
                      <a:pt x="15915" y="18800"/>
                      <a:pt x="15935" y="18817"/>
                      <a:pt x="15956" y="18852"/>
                    </a:cubicBezTo>
                    <a:cubicBezTo>
                      <a:pt x="16028" y="18991"/>
                      <a:pt x="16110" y="19113"/>
                      <a:pt x="16182" y="19252"/>
                    </a:cubicBezTo>
                    <a:cubicBezTo>
                      <a:pt x="16213" y="19304"/>
                      <a:pt x="16244" y="19357"/>
                      <a:pt x="16275" y="19391"/>
                    </a:cubicBezTo>
                    <a:cubicBezTo>
                      <a:pt x="16347" y="19496"/>
                      <a:pt x="16408" y="19600"/>
                      <a:pt x="16480" y="19704"/>
                    </a:cubicBezTo>
                    <a:cubicBezTo>
                      <a:pt x="16511" y="19757"/>
                      <a:pt x="16542" y="19791"/>
                      <a:pt x="16573" y="19844"/>
                    </a:cubicBezTo>
                    <a:cubicBezTo>
                      <a:pt x="16665" y="19983"/>
                      <a:pt x="16758" y="20104"/>
                      <a:pt x="16861" y="20226"/>
                    </a:cubicBezTo>
                    <a:cubicBezTo>
                      <a:pt x="16871" y="20244"/>
                      <a:pt x="16871" y="20244"/>
                      <a:pt x="16881" y="20261"/>
                    </a:cubicBezTo>
                    <a:cubicBezTo>
                      <a:pt x="16984" y="20400"/>
                      <a:pt x="17097" y="20522"/>
                      <a:pt x="17200" y="20643"/>
                    </a:cubicBezTo>
                    <a:cubicBezTo>
                      <a:pt x="17231" y="20678"/>
                      <a:pt x="17262" y="20713"/>
                      <a:pt x="17292" y="20748"/>
                    </a:cubicBezTo>
                    <a:cubicBezTo>
                      <a:pt x="17344" y="20800"/>
                      <a:pt x="17385" y="20852"/>
                      <a:pt x="17436" y="20904"/>
                    </a:cubicBezTo>
                    <a:cubicBezTo>
                      <a:pt x="16717" y="21357"/>
                      <a:pt x="15966" y="21600"/>
                      <a:pt x="15185" y="21600"/>
                    </a:cubicBezTo>
                    <a:lnTo>
                      <a:pt x="6384" y="21600"/>
                    </a:lnTo>
                    <a:close/>
                    <a:moveTo>
                      <a:pt x="6384" y="3687"/>
                    </a:moveTo>
                    <a:lnTo>
                      <a:pt x="15216" y="3687"/>
                    </a:lnTo>
                    <a:cubicBezTo>
                      <a:pt x="15308" y="3687"/>
                      <a:pt x="15390" y="3687"/>
                      <a:pt x="15483" y="3704"/>
                    </a:cubicBezTo>
                    <a:lnTo>
                      <a:pt x="15483" y="3704"/>
                    </a:lnTo>
                    <a:lnTo>
                      <a:pt x="15658" y="3739"/>
                    </a:lnTo>
                    <a:cubicBezTo>
                      <a:pt x="16439" y="3878"/>
                      <a:pt x="17179" y="4383"/>
                      <a:pt x="17786" y="5200"/>
                    </a:cubicBezTo>
                    <a:cubicBezTo>
                      <a:pt x="17991" y="5478"/>
                      <a:pt x="18187" y="5774"/>
                      <a:pt x="18362" y="6122"/>
                    </a:cubicBezTo>
                    <a:lnTo>
                      <a:pt x="18536" y="6452"/>
                    </a:lnTo>
                    <a:lnTo>
                      <a:pt x="18526" y="6470"/>
                    </a:lnTo>
                    <a:cubicBezTo>
                      <a:pt x="19092" y="7722"/>
                      <a:pt x="19410" y="9235"/>
                      <a:pt x="19410" y="10800"/>
                    </a:cubicBezTo>
                    <a:cubicBezTo>
                      <a:pt x="19410" y="12365"/>
                      <a:pt x="19102" y="13878"/>
                      <a:pt x="18536" y="15130"/>
                    </a:cubicBezTo>
                    <a:cubicBezTo>
                      <a:pt x="18547" y="15148"/>
                      <a:pt x="18557" y="15165"/>
                      <a:pt x="18567" y="15183"/>
                    </a:cubicBezTo>
                    <a:cubicBezTo>
                      <a:pt x="18598" y="15235"/>
                      <a:pt x="18619" y="15270"/>
                      <a:pt x="18649" y="15304"/>
                    </a:cubicBezTo>
                    <a:cubicBezTo>
                      <a:pt x="18701" y="15374"/>
                      <a:pt x="18752" y="15461"/>
                      <a:pt x="18804" y="15530"/>
                    </a:cubicBezTo>
                    <a:cubicBezTo>
                      <a:pt x="18835" y="15565"/>
                      <a:pt x="18865" y="15617"/>
                      <a:pt x="18896" y="15652"/>
                    </a:cubicBezTo>
                    <a:cubicBezTo>
                      <a:pt x="18948" y="15722"/>
                      <a:pt x="19009" y="15791"/>
                      <a:pt x="19061" y="15861"/>
                    </a:cubicBezTo>
                    <a:cubicBezTo>
                      <a:pt x="19092" y="15896"/>
                      <a:pt x="19122" y="15930"/>
                      <a:pt x="19153" y="15965"/>
                    </a:cubicBezTo>
                    <a:cubicBezTo>
                      <a:pt x="19215" y="16035"/>
                      <a:pt x="19287" y="16104"/>
                      <a:pt x="19349" y="16157"/>
                    </a:cubicBezTo>
                    <a:cubicBezTo>
                      <a:pt x="19369" y="16174"/>
                      <a:pt x="19400" y="16209"/>
                      <a:pt x="19420" y="16226"/>
                    </a:cubicBezTo>
                    <a:cubicBezTo>
                      <a:pt x="19513" y="16313"/>
                      <a:pt x="19606" y="16383"/>
                      <a:pt x="19698" y="16452"/>
                    </a:cubicBezTo>
                    <a:cubicBezTo>
                      <a:pt x="19708" y="16470"/>
                      <a:pt x="19729" y="16470"/>
                      <a:pt x="19749" y="16487"/>
                    </a:cubicBezTo>
                    <a:cubicBezTo>
                      <a:pt x="19832" y="16539"/>
                      <a:pt x="19914" y="16591"/>
                      <a:pt x="19996" y="16626"/>
                    </a:cubicBezTo>
                    <a:cubicBezTo>
                      <a:pt x="20027" y="16644"/>
                      <a:pt x="20068" y="16661"/>
                      <a:pt x="20099" y="16678"/>
                    </a:cubicBezTo>
                    <a:cubicBezTo>
                      <a:pt x="20161" y="16713"/>
                      <a:pt x="20233" y="16730"/>
                      <a:pt x="20294" y="16765"/>
                    </a:cubicBezTo>
                    <a:cubicBezTo>
                      <a:pt x="20335" y="16783"/>
                      <a:pt x="20377" y="16800"/>
                      <a:pt x="20418" y="16800"/>
                    </a:cubicBezTo>
                    <a:cubicBezTo>
                      <a:pt x="20449" y="16817"/>
                      <a:pt x="20479" y="16817"/>
                      <a:pt x="20510" y="16817"/>
                    </a:cubicBezTo>
                    <a:cubicBezTo>
                      <a:pt x="21220" y="15026"/>
                      <a:pt x="21600" y="12957"/>
                      <a:pt x="21600" y="10800"/>
                    </a:cubicBezTo>
                    <a:cubicBezTo>
                      <a:pt x="21600" y="8539"/>
                      <a:pt x="21189" y="6383"/>
                      <a:pt x="20407" y="4539"/>
                    </a:cubicBezTo>
                    <a:cubicBezTo>
                      <a:pt x="19791" y="3078"/>
                      <a:pt x="18958" y="1878"/>
                      <a:pt x="18012" y="1096"/>
                    </a:cubicBezTo>
                    <a:cubicBezTo>
                      <a:pt x="17138" y="365"/>
                      <a:pt x="16192" y="0"/>
                      <a:pt x="15216" y="0"/>
                    </a:cubicBezTo>
                    <a:lnTo>
                      <a:pt x="6384" y="0"/>
                    </a:lnTo>
                    <a:cubicBezTo>
                      <a:pt x="5603" y="0"/>
                      <a:pt x="4853" y="226"/>
                      <a:pt x="4133" y="696"/>
                    </a:cubicBezTo>
                    <a:cubicBezTo>
                      <a:pt x="4174" y="748"/>
                      <a:pt x="4225" y="800"/>
                      <a:pt x="4267" y="835"/>
                    </a:cubicBezTo>
                    <a:cubicBezTo>
                      <a:pt x="4297" y="870"/>
                      <a:pt x="4338" y="904"/>
                      <a:pt x="4369" y="957"/>
                    </a:cubicBezTo>
                    <a:cubicBezTo>
                      <a:pt x="4472" y="1078"/>
                      <a:pt x="4585" y="1200"/>
                      <a:pt x="4688" y="1339"/>
                    </a:cubicBezTo>
                    <a:cubicBezTo>
                      <a:pt x="4698" y="1357"/>
                      <a:pt x="4709" y="1357"/>
                      <a:pt x="4719" y="1374"/>
                    </a:cubicBezTo>
                    <a:cubicBezTo>
                      <a:pt x="4811" y="1496"/>
                      <a:pt x="4904" y="1617"/>
                      <a:pt x="4996" y="1756"/>
                    </a:cubicBezTo>
                    <a:cubicBezTo>
                      <a:pt x="5027" y="1809"/>
                      <a:pt x="5058" y="1843"/>
                      <a:pt x="5089" y="1896"/>
                    </a:cubicBezTo>
                    <a:cubicBezTo>
                      <a:pt x="5161" y="2000"/>
                      <a:pt x="5233" y="2104"/>
                      <a:pt x="5295" y="2209"/>
                    </a:cubicBezTo>
                    <a:cubicBezTo>
                      <a:pt x="5325" y="2261"/>
                      <a:pt x="5356" y="2313"/>
                      <a:pt x="5387" y="2348"/>
                    </a:cubicBezTo>
                    <a:cubicBezTo>
                      <a:pt x="5469" y="2470"/>
                      <a:pt x="5541" y="2609"/>
                      <a:pt x="5613" y="2748"/>
                    </a:cubicBezTo>
                    <a:cubicBezTo>
                      <a:pt x="5624" y="2783"/>
                      <a:pt x="5644" y="2800"/>
                      <a:pt x="5665" y="2835"/>
                    </a:cubicBezTo>
                    <a:cubicBezTo>
                      <a:pt x="5757" y="2991"/>
                      <a:pt x="5839" y="3165"/>
                      <a:pt x="5922" y="3339"/>
                    </a:cubicBezTo>
                    <a:cubicBezTo>
                      <a:pt x="5942" y="3391"/>
                      <a:pt x="5963" y="3426"/>
                      <a:pt x="5983" y="3478"/>
                    </a:cubicBezTo>
                    <a:cubicBezTo>
                      <a:pt x="6025" y="3565"/>
                      <a:pt x="6066" y="3652"/>
                      <a:pt x="6097" y="3722"/>
                    </a:cubicBezTo>
                    <a:cubicBezTo>
                      <a:pt x="6210" y="3687"/>
                      <a:pt x="6302" y="3687"/>
                      <a:pt x="6384" y="3687"/>
                    </a:cubicBez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2" name="Shape">
                <a:extLst>
                  <a:ext uri="{FF2B5EF4-FFF2-40B4-BE49-F238E27FC236}">
                    <a16:creationId xmlns:a16="http://schemas.microsoft.com/office/drawing/2014/main" id="{E6DC4D82-0D22-EF3C-3D1B-8A60D82667B4}"/>
                  </a:ext>
                </a:extLst>
              </p:cNvPr>
              <p:cNvSpPr/>
              <p:nvPr/>
            </p:nvSpPr>
            <p:spPr>
              <a:xfrm>
                <a:off x="6810820" y="1544402"/>
                <a:ext cx="3926289" cy="1489143"/>
              </a:xfrm>
              <a:custGeom>
                <a:avLst/>
                <a:gdLst/>
                <a:ahLst/>
                <a:cxnLst>
                  <a:cxn ang="0">
                    <a:pos x="wd2" y="hd2"/>
                  </a:cxn>
                  <a:cxn ang="5400000">
                    <a:pos x="wd2" y="hd2"/>
                  </a:cxn>
                  <a:cxn ang="10800000">
                    <a:pos x="wd2" y="hd2"/>
                  </a:cxn>
                  <a:cxn ang="16200000">
                    <a:pos x="wd2" y="hd2"/>
                  </a:cxn>
                </a:cxnLst>
                <a:rect l="0" t="0" r="r" b="b"/>
                <a:pathLst>
                  <a:path w="21600" h="21600" extrusionOk="0">
                    <a:moveTo>
                      <a:pt x="15490" y="17878"/>
                    </a:moveTo>
                    <a:cubicBezTo>
                      <a:pt x="15531" y="17965"/>
                      <a:pt x="15573" y="18052"/>
                      <a:pt x="15603" y="18122"/>
                    </a:cubicBezTo>
                    <a:cubicBezTo>
                      <a:pt x="15624" y="18174"/>
                      <a:pt x="15645" y="18209"/>
                      <a:pt x="15665" y="18261"/>
                    </a:cubicBezTo>
                    <a:cubicBezTo>
                      <a:pt x="15747" y="18435"/>
                      <a:pt x="15840" y="18609"/>
                      <a:pt x="15922" y="18765"/>
                    </a:cubicBezTo>
                    <a:cubicBezTo>
                      <a:pt x="15933" y="18783"/>
                      <a:pt x="15953" y="18817"/>
                      <a:pt x="15963" y="18835"/>
                    </a:cubicBezTo>
                    <a:cubicBezTo>
                      <a:pt x="16035" y="18974"/>
                      <a:pt x="16118" y="19113"/>
                      <a:pt x="16200" y="19235"/>
                    </a:cubicBezTo>
                    <a:cubicBezTo>
                      <a:pt x="16231" y="19287"/>
                      <a:pt x="16262" y="19322"/>
                      <a:pt x="16293" y="19374"/>
                    </a:cubicBezTo>
                    <a:cubicBezTo>
                      <a:pt x="16365" y="19478"/>
                      <a:pt x="16437" y="19600"/>
                      <a:pt x="16509" y="19704"/>
                    </a:cubicBezTo>
                    <a:cubicBezTo>
                      <a:pt x="16539" y="19757"/>
                      <a:pt x="16570" y="19791"/>
                      <a:pt x="16601" y="19844"/>
                    </a:cubicBezTo>
                    <a:cubicBezTo>
                      <a:pt x="16694" y="19983"/>
                      <a:pt x="16786" y="20104"/>
                      <a:pt x="16889" y="20226"/>
                    </a:cubicBezTo>
                    <a:cubicBezTo>
                      <a:pt x="16899" y="20244"/>
                      <a:pt x="16899" y="20244"/>
                      <a:pt x="16910" y="20261"/>
                    </a:cubicBezTo>
                    <a:cubicBezTo>
                      <a:pt x="17013" y="20400"/>
                      <a:pt x="17126" y="20522"/>
                      <a:pt x="17229" y="20643"/>
                    </a:cubicBezTo>
                    <a:cubicBezTo>
                      <a:pt x="17259" y="20678"/>
                      <a:pt x="17301" y="20713"/>
                      <a:pt x="17331" y="20748"/>
                    </a:cubicBezTo>
                    <a:cubicBezTo>
                      <a:pt x="17373" y="20800"/>
                      <a:pt x="17424" y="20852"/>
                      <a:pt x="17465" y="20904"/>
                    </a:cubicBezTo>
                    <a:cubicBezTo>
                      <a:pt x="16745" y="21357"/>
                      <a:pt x="15994" y="21600"/>
                      <a:pt x="15213" y="21600"/>
                    </a:cubicBezTo>
                    <a:lnTo>
                      <a:pt x="6387" y="21600"/>
                    </a:lnTo>
                    <a:cubicBezTo>
                      <a:pt x="5410" y="21600"/>
                      <a:pt x="4464" y="21235"/>
                      <a:pt x="3590" y="20504"/>
                    </a:cubicBezTo>
                    <a:cubicBezTo>
                      <a:pt x="3353" y="20313"/>
                      <a:pt x="3117" y="20087"/>
                      <a:pt x="2901" y="19843"/>
                    </a:cubicBezTo>
                    <a:cubicBezTo>
                      <a:pt x="2232" y="19113"/>
                      <a:pt x="1656" y="18157"/>
                      <a:pt x="1193" y="17061"/>
                    </a:cubicBezTo>
                    <a:cubicBezTo>
                      <a:pt x="411" y="15217"/>
                      <a:pt x="0" y="13061"/>
                      <a:pt x="0" y="10800"/>
                    </a:cubicBezTo>
                    <a:cubicBezTo>
                      <a:pt x="0" y="8643"/>
                      <a:pt x="370" y="6574"/>
                      <a:pt x="1090" y="4783"/>
                    </a:cubicBezTo>
                    <a:cubicBezTo>
                      <a:pt x="1121" y="4783"/>
                      <a:pt x="1152" y="4800"/>
                      <a:pt x="1183" y="4800"/>
                    </a:cubicBezTo>
                    <a:cubicBezTo>
                      <a:pt x="1224" y="4817"/>
                      <a:pt x="1265" y="4817"/>
                      <a:pt x="1306" y="4835"/>
                    </a:cubicBezTo>
                    <a:cubicBezTo>
                      <a:pt x="1368" y="4852"/>
                      <a:pt x="1440" y="4887"/>
                      <a:pt x="1502" y="4922"/>
                    </a:cubicBezTo>
                    <a:cubicBezTo>
                      <a:pt x="1533" y="4939"/>
                      <a:pt x="1574" y="4956"/>
                      <a:pt x="1605" y="4974"/>
                    </a:cubicBezTo>
                    <a:cubicBezTo>
                      <a:pt x="1687" y="5009"/>
                      <a:pt x="1769" y="5061"/>
                      <a:pt x="1841" y="5113"/>
                    </a:cubicBezTo>
                    <a:cubicBezTo>
                      <a:pt x="1862" y="5130"/>
                      <a:pt x="1872" y="5130"/>
                      <a:pt x="1893" y="5148"/>
                    </a:cubicBezTo>
                    <a:cubicBezTo>
                      <a:pt x="1985" y="5217"/>
                      <a:pt x="2078" y="5287"/>
                      <a:pt x="2170" y="5374"/>
                    </a:cubicBezTo>
                    <a:cubicBezTo>
                      <a:pt x="2201" y="5391"/>
                      <a:pt x="2222" y="5426"/>
                      <a:pt x="2253" y="5443"/>
                    </a:cubicBezTo>
                    <a:cubicBezTo>
                      <a:pt x="2314" y="5496"/>
                      <a:pt x="2376" y="5565"/>
                      <a:pt x="2448" y="5635"/>
                    </a:cubicBezTo>
                    <a:cubicBezTo>
                      <a:pt x="2479" y="5670"/>
                      <a:pt x="2510" y="5704"/>
                      <a:pt x="2541" y="5739"/>
                    </a:cubicBezTo>
                    <a:cubicBezTo>
                      <a:pt x="2592" y="5809"/>
                      <a:pt x="2654" y="5861"/>
                      <a:pt x="2705" y="5930"/>
                    </a:cubicBezTo>
                    <a:cubicBezTo>
                      <a:pt x="2736" y="5965"/>
                      <a:pt x="2767" y="6017"/>
                      <a:pt x="2798" y="6052"/>
                    </a:cubicBezTo>
                    <a:cubicBezTo>
                      <a:pt x="2849" y="6122"/>
                      <a:pt x="2901" y="6191"/>
                      <a:pt x="2952" y="6278"/>
                    </a:cubicBezTo>
                    <a:cubicBezTo>
                      <a:pt x="2983" y="6313"/>
                      <a:pt x="3014" y="6365"/>
                      <a:pt x="3034" y="6417"/>
                    </a:cubicBezTo>
                    <a:cubicBezTo>
                      <a:pt x="3045" y="6435"/>
                      <a:pt x="3055" y="6452"/>
                      <a:pt x="3065" y="6470"/>
                    </a:cubicBezTo>
                    <a:cubicBezTo>
                      <a:pt x="2499" y="7704"/>
                      <a:pt x="2191" y="9235"/>
                      <a:pt x="2191" y="10800"/>
                    </a:cubicBezTo>
                    <a:cubicBezTo>
                      <a:pt x="2191" y="12365"/>
                      <a:pt x="2510" y="13896"/>
                      <a:pt x="3075" y="15130"/>
                    </a:cubicBezTo>
                    <a:lnTo>
                      <a:pt x="3065" y="15148"/>
                    </a:lnTo>
                    <a:lnTo>
                      <a:pt x="3240" y="15478"/>
                    </a:lnTo>
                    <a:cubicBezTo>
                      <a:pt x="3415" y="15809"/>
                      <a:pt x="3610" y="16122"/>
                      <a:pt x="3816" y="16400"/>
                    </a:cubicBezTo>
                    <a:cubicBezTo>
                      <a:pt x="4433" y="17217"/>
                      <a:pt x="5163" y="17722"/>
                      <a:pt x="5945" y="17861"/>
                    </a:cubicBezTo>
                    <a:lnTo>
                      <a:pt x="6120" y="17896"/>
                    </a:lnTo>
                    <a:lnTo>
                      <a:pt x="6120" y="17896"/>
                    </a:lnTo>
                    <a:cubicBezTo>
                      <a:pt x="6213" y="17913"/>
                      <a:pt x="6305" y="17913"/>
                      <a:pt x="6387" y="17913"/>
                    </a:cubicBezTo>
                    <a:lnTo>
                      <a:pt x="15223" y="17913"/>
                    </a:lnTo>
                    <a:cubicBezTo>
                      <a:pt x="15315" y="17896"/>
                      <a:pt x="15398" y="17896"/>
                      <a:pt x="15490" y="17878"/>
                    </a:cubicBezTo>
                    <a:close/>
                    <a:moveTo>
                      <a:pt x="6387" y="3704"/>
                    </a:moveTo>
                    <a:lnTo>
                      <a:pt x="15223" y="3704"/>
                    </a:lnTo>
                    <a:cubicBezTo>
                      <a:pt x="15305" y="3704"/>
                      <a:pt x="15398" y="3704"/>
                      <a:pt x="15490" y="3722"/>
                    </a:cubicBezTo>
                    <a:lnTo>
                      <a:pt x="15490" y="3722"/>
                    </a:lnTo>
                    <a:lnTo>
                      <a:pt x="15665" y="3757"/>
                    </a:lnTo>
                    <a:cubicBezTo>
                      <a:pt x="16447" y="3896"/>
                      <a:pt x="17187" y="4400"/>
                      <a:pt x="17794" y="5217"/>
                    </a:cubicBezTo>
                    <a:cubicBezTo>
                      <a:pt x="18000" y="5496"/>
                      <a:pt x="18195" y="5791"/>
                      <a:pt x="18370" y="6139"/>
                    </a:cubicBezTo>
                    <a:lnTo>
                      <a:pt x="18545" y="6470"/>
                    </a:lnTo>
                    <a:lnTo>
                      <a:pt x="18535" y="6487"/>
                    </a:lnTo>
                    <a:cubicBezTo>
                      <a:pt x="19101" y="7739"/>
                      <a:pt x="19419" y="9252"/>
                      <a:pt x="19419" y="10817"/>
                    </a:cubicBezTo>
                    <a:cubicBezTo>
                      <a:pt x="19419" y="12383"/>
                      <a:pt x="19111" y="13896"/>
                      <a:pt x="18545" y="15148"/>
                    </a:cubicBezTo>
                    <a:cubicBezTo>
                      <a:pt x="18555" y="15165"/>
                      <a:pt x="18566" y="15183"/>
                      <a:pt x="18576" y="15200"/>
                    </a:cubicBezTo>
                    <a:cubicBezTo>
                      <a:pt x="18607" y="15252"/>
                      <a:pt x="18627" y="15287"/>
                      <a:pt x="18658" y="15322"/>
                    </a:cubicBezTo>
                    <a:cubicBezTo>
                      <a:pt x="18710" y="15391"/>
                      <a:pt x="18761" y="15478"/>
                      <a:pt x="18813" y="15548"/>
                    </a:cubicBezTo>
                    <a:cubicBezTo>
                      <a:pt x="18843" y="15583"/>
                      <a:pt x="18874" y="15635"/>
                      <a:pt x="18905" y="15670"/>
                    </a:cubicBezTo>
                    <a:cubicBezTo>
                      <a:pt x="18957" y="15739"/>
                      <a:pt x="19018" y="15809"/>
                      <a:pt x="19070" y="15861"/>
                    </a:cubicBezTo>
                    <a:cubicBezTo>
                      <a:pt x="19101" y="15896"/>
                      <a:pt x="19131" y="15930"/>
                      <a:pt x="19162" y="15965"/>
                    </a:cubicBezTo>
                    <a:cubicBezTo>
                      <a:pt x="19224" y="16035"/>
                      <a:pt x="19296" y="16104"/>
                      <a:pt x="19358" y="16157"/>
                    </a:cubicBezTo>
                    <a:cubicBezTo>
                      <a:pt x="19378" y="16174"/>
                      <a:pt x="19409" y="16209"/>
                      <a:pt x="19430" y="16226"/>
                    </a:cubicBezTo>
                    <a:cubicBezTo>
                      <a:pt x="19522" y="16313"/>
                      <a:pt x="19615" y="16383"/>
                      <a:pt x="19707" y="16452"/>
                    </a:cubicBezTo>
                    <a:cubicBezTo>
                      <a:pt x="19728" y="16470"/>
                      <a:pt x="19738" y="16470"/>
                      <a:pt x="19759" y="16487"/>
                    </a:cubicBezTo>
                    <a:cubicBezTo>
                      <a:pt x="19841" y="16539"/>
                      <a:pt x="19923" y="16591"/>
                      <a:pt x="19995" y="16626"/>
                    </a:cubicBezTo>
                    <a:cubicBezTo>
                      <a:pt x="20026" y="16644"/>
                      <a:pt x="20067" y="16661"/>
                      <a:pt x="20098" y="16678"/>
                    </a:cubicBezTo>
                    <a:cubicBezTo>
                      <a:pt x="20160" y="16713"/>
                      <a:pt x="20232" y="16731"/>
                      <a:pt x="20294" y="16765"/>
                    </a:cubicBezTo>
                    <a:cubicBezTo>
                      <a:pt x="20335" y="16783"/>
                      <a:pt x="20376" y="16800"/>
                      <a:pt x="20417" y="16800"/>
                    </a:cubicBezTo>
                    <a:cubicBezTo>
                      <a:pt x="20448" y="16817"/>
                      <a:pt x="20479" y="16817"/>
                      <a:pt x="20510" y="16817"/>
                    </a:cubicBezTo>
                    <a:cubicBezTo>
                      <a:pt x="21219" y="15026"/>
                      <a:pt x="21600" y="12957"/>
                      <a:pt x="21600" y="10800"/>
                    </a:cubicBezTo>
                    <a:cubicBezTo>
                      <a:pt x="21600" y="8539"/>
                      <a:pt x="21189" y="6383"/>
                      <a:pt x="20407" y="4539"/>
                    </a:cubicBezTo>
                    <a:cubicBezTo>
                      <a:pt x="19790" y="3078"/>
                      <a:pt x="18957" y="1878"/>
                      <a:pt x="18010" y="1096"/>
                    </a:cubicBezTo>
                    <a:cubicBezTo>
                      <a:pt x="17136" y="365"/>
                      <a:pt x="16190" y="0"/>
                      <a:pt x="15213" y="0"/>
                    </a:cubicBezTo>
                    <a:lnTo>
                      <a:pt x="6387" y="0"/>
                    </a:lnTo>
                    <a:cubicBezTo>
                      <a:pt x="5606" y="0"/>
                      <a:pt x="4855" y="226"/>
                      <a:pt x="4135" y="696"/>
                    </a:cubicBezTo>
                    <a:cubicBezTo>
                      <a:pt x="4186" y="748"/>
                      <a:pt x="4227" y="800"/>
                      <a:pt x="4279" y="852"/>
                    </a:cubicBezTo>
                    <a:cubicBezTo>
                      <a:pt x="4310" y="887"/>
                      <a:pt x="4341" y="922"/>
                      <a:pt x="4371" y="957"/>
                    </a:cubicBezTo>
                    <a:cubicBezTo>
                      <a:pt x="4485" y="1078"/>
                      <a:pt x="4587" y="1200"/>
                      <a:pt x="4690" y="1339"/>
                    </a:cubicBezTo>
                    <a:cubicBezTo>
                      <a:pt x="4701" y="1357"/>
                      <a:pt x="4701" y="1357"/>
                      <a:pt x="4711" y="1374"/>
                    </a:cubicBezTo>
                    <a:cubicBezTo>
                      <a:pt x="4803" y="1496"/>
                      <a:pt x="4906" y="1635"/>
                      <a:pt x="4999" y="1757"/>
                    </a:cubicBezTo>
                    <a:cubicBezTo>
                      <a:pt x="5030" y="1809"/>
                      <a:pt x="5061" y="1843"/>
                      <a:pt x="5091" y="1896"/>
                    </a:cubicBezTo>
                    <a:cubicBezTo>
                      <a:pt x="5163" y="2000"/>
                      <a:pt x="5235" y="2104"/>
                      <a:pt x="5297" y="2209"/>
                    </a:cubicBezTo>
                    <a:cubicBezTo>
                      <a:pt x="5328" y="2261"/>
                      <a:pt x="5359" y="2313"/>
                      <a:pt x="5390" y="2348"/>
                    </a:cubicBezTo>
                    <a:cubicBezTo>
                      <a:pt x="5472" y="2470"/>
                      <a:pt x="5544" y="2609"/>
                      <a:pt x="5616" y="2748"/>
                    </a:cubicBezTo>
                    <a:cubicBezTo>
                      <a:pt x="5626" y="2783"/>
                      <a:pt x="5647" y="2800"/>
                      <a:pt x="5657" y="2835"/>
                    </a:cubicBezTo>
                    <a:cubicBezTo>
                      <a:pt x="5750" y="2991"/>
                      <a:pt x="5832" y="3165"/>
                      <a:pt x="5914" y="3339"/>
                    </a:cubicBezTo>
                    <a:cubicBezTo>
                      <a:pt x="5935" y="3391"/>
                      <a:pt x="5955" y="3426"/>
                      <a:pt x="5976" y="3478"/>
                    </a:cubicBezTo>
                    <a:cubicBezTo>
                      <a:pt x="6017" y="3565"/>
                      <a:pt x="6058" y="3652"/>
                      <a:pt x="6099" y="3739"/>
                    </a:cubicBezTo>
                    <a:cubicBezTo>
                      <a:pt x="6202" y="3704"/>
                      <a:pt x="6295" y="3704"/>
                      <a:pt x="6387" y="3704"/>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8" name="TextBox 67">
                <a:extLst>
                  <a:ext uri="{FF2B5EF4-FFF2-40B4-BE49-F238E27FC236}">
                    <a16:creationId xmlns:a16="http://schemas.microsoft.com/office/drawing/2014/main" id="{5B8A0209-3833-007B-ACA9-3061960511C4}"/>
                  </a:ext>
                </a:extLst>
              </p:cNvPr>
              <p:cNvSpPr txBox="1"/>
              <p:nvPr/>
            </p:nvSpPr>
            <p:spPr>
              <a:xfrm>
                <a:off x="7667546" y="1988334"/>
                <a:ext cx="2368775" cy="408374"/>
              </a:xfrm>
              <a:prstGeom prst="rect">
                <a:avLst/>
              </a:prstGeom>
              <a:noFill/>
            </p:spPr>
            <p:txBody>
              <a:bodyPr wrap="square" lIns="0" rIns="0" rtlCol="0" anchor="b">
                <a:spAutoFit/>
              </a:bodyPr>
              <a:lstStyle/>
              <a:p>
                <a:pPr algn="ctr"/>
                <a:r>
                  <a:rPr lang="en-US" sz="2400" b="1" noProof="1">
                    <a:solidFill>
                      <a:srgbClr val="A2B969"/>
                    </a:solidFill>
                    <a:latin typeface="Calibri" panose="020F0502020204030204"/>
                  </a:rPr>
                  <a:t>RBF Kernel</a:t>
                </a:r>
              </a:p>
            </p:txBody>
          </p:sp>
        </p:grpSp>
      </p:grpSp>
      <p:sp>
        <p:nvSpPr>
          <p:cNvPr id="2" name="Title 1">
            <a:extLst>
              <a:ext uri="{FF2B5EF4-FFF2-40B4-BE49-F238E27FC236}">
                <a16:creationId xmlns:a16="http://schemas.microsoft.com/office/drawing/2014/main" id="{D58545D6-627C-8D18-F27D-3265D27CB523}"/>
              </a:ext>
            </a:extLst>
          </p:cNvPr>
          <p:cNvSpPr txBox="1">
            <a:spLocks/>
          </p:cNvSpPr>
          <p:nvPr/>
        </p:nvSpPr>
        <p:spPr>
          <a:xfrm>
            <a:off x="827136" y="-28040"/>
            <a:ext cx="10515600" cy="907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bg1"/>
                </a:solidFill>
              </a:rPr>
              <a:t>Kernels</a:t>
            </a:r>
            <a:endParaRPr lang="en-US" b="1" dirty="0">
              <a:solidFill>
                <a:schemeClr val="bg1"/>
              </a:solidFill>
            </a:endParaRPr>
          </a:p>
        </p:txBody>
      </p:sp>
      <p:sp>
        <p:nvSpPr>
          <p:cNvPr id="15" name="TextBox 14">
            <a:extLst>
              <a:ext uri="{FF2B5EF4-FFF2-40B4-BE49-F238E27FC236}">
                <a16:creationId xmlns:a16="http://schemas.microsoft.com/office/drawing/2014/main" id="{718126E6-9E99-3C9E-278E-D004DA32ACFC}"/>
              </a:ext>
            </a:extLst>
          </p:cNvPr>
          <p:cNvSpPr txBox="1"/>
          <p:nvPr/>
        </p:nvSpPr>
        <p:spPr>
          <a:xfrm>
            <a:off x="-770965" y="2599765"/>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1E33AD77-496A-34C8-F0A1-17A77B64E638}"/>
              </a:ext>
            </a:extLst>
          </p:cNvPr>
          <p:cNvSpPr txBox="1"/>
          <p:nvPr/>
        </p:nvSpPr>
        <p:spPr>
          <a:xfrm>
            <a:off x="4544026" y="3579166"/>
            <a:ext cx="2645292" cy="461665"/>
          </a:xfrm>
          <a:prstGeom prst="rect">
            <a:avLst/>
          </a:prstGeom>
          <a:noFill/>
        </p:spPr>
        <p:txBody>
          <a:bodyPr wrap="square" rtlCol="0">
            <a:spAutoFit/>
          </a:bodyPr>
          <a:lstStyle/>
          <a:p>
            <a:pPr marL="171450" indent="-171450">
              <a:buFont typeface="Wingdings" pitchFamily="2" charset="2"/>
              <a:buChar char="ü"/>
            </a:pPr>
            <a:r>
              <a:rPr lang="en-US" sz="1200" dirty="0">
                <a:solidFill>
                  <a:schemeClr val="bg1"/>
                </a:solidFill>
              </a:rPr>
              <a:t> d is the degree of the polynomial which need to specify manually</a:t>
            </a:r>
          </a:p>
        </p:txBody>
      </p:sp>
      <p:sp>
        <p:nvSpPr>
          <p:cNvPr id="19" name="Rounded Rectangle 18">
            <a:extLst>
              <a:ext uri="{FF2B5EF4-FFF2-40B4-BE49-F238E27FC236}">
                <a16:creationId xmlns:a16="http://schemas.microsoft.com/office/drawing/2014/main" id="{D6B48BD3-2A40-3043-0C3D-1C16BF1FA5DF}"/>
              </a:ext>
            </a:extLst>
          </p:cNvPr>
          <p:cNvSpPr/>
          <p:nvPr/>
        </p:nvSpPr>
        <p:spPr>
          <a:xfrm>
            <a:off x="1926159" y="2939931"/>
            <a:ext cx="2548837" cy="46166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00BC6C-A129-609C-0288-858667F49290}"/>
              </a:ext>
            </a:extLst>
          </p:cNvPr>
          <p:cNvSpPr/>
          <p:nvPr/>
        </p:nvSpPr>
        <p:spPr>
          <a:xfrm>
            <a:off x="7790065" y="2941563"/>
            <a:ext cx="2475775" cy="46166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65B0C2-3343-1566-4498-CBA1DAA499A5}"/>
                  </a:ext>
                </a:extLst>
              </p:cNvPr>
              <p:cNvSpPr txBox="1"/>
              <p:nvPr/>
            </p:nvSpPr>
            <p:spPr>
              <a:xfrm>
                <a:off x="7998191" y="3486575"/>
                <a:ext cx="2817816" cy="1015663"/>
              </a:xfrm>
              <a:prstGeom prst="rect">
                <a:avLst/>
              </a:prstGeom>
              <a:noFill/>
            </p:spPr>
            <p:txBody>
              <a:bodyPr wrap="square" rtlCol="0">
                <a:spAutoFit/>
              </a:bodyPr>
              <a:lstStyle/>
              <a:p>
                <a:pPr marL="171450" indent="-171450">
                  <a:buFont typeface="Wingdings" pitchFamily="2" charset="2"/>
                  <a:buChar char="ü"/>
                </a:pPr>
                <a:r>
                  <a:rPr lang="en-US" sz="1200" dirty="0">
                    <a:solidFill>
                      <a:schemeClr val="bg1"/>
                    </a:solidFill>
                  </a:rPr>
                  <a:t> </a:t>
                </a: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𝜎</m:t>
                    </m:r>
                  </m:oMath>
                </a14:m>
                <a:r>
                  <a:rPr lang="en-US" sz="1200" dirty="0">
                    <a:solidFill>
                      <a:schemeClr val="bg1"/>
                    </a:solidFill>
                  </a:rPr>
                  <a:t> is the variance and our hyperparameter</a:t>
                </a:r>
              </a:p>
              <a:p>
                <a:pPr marL="171450" indent="-171450">
                  <a:buFont typeface="Wingdings" pitchFamily="2" charset="2"/>
                  <a:buChar char="ü"/>
                </a:pPr>
                <a:endParaRPr lang="en-US" sz="1200" dirty="0">
                  <a:solidFill>
                    <a:schemeClr val="bg1"/>
                  </a:solidFill>
                </a:endParaRPr>
              </a:p>
              <a:p>
                <a:pPr marL="171450" indent="-171450">
                  <a:buFont typeface="Wingdings" pitchFamily="2" charset="2"/>
                  <a:buChar char="ü"/>
                </a:pP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m:t>
                    </m:r>
                  </m:oMath>
                </a14:m>
                <a:r>
                  <a:rPr lang="en-US" sz="1200" dirty="0">
                    <a:solidFill>
                      <a:schemeClr val="bg1"/>
                    </a:solidFill>
                  </a:rPr>
                  <a:t> </a:t>
                </a:r>
                <a14:m>
                  <m:oMath xmlns:m="http://schemas.openxmlformats.org/officeDocument/2006/math">
                    <m:sSub>
                      <m:sSubPr>
                        <m:ctrlPr>
                          <a:rPr lang="en-GB" sz="1200" b="0" i="1" dirty="0" smtClean="0">
                            <a:solidFill>
                              <a:schemeClr val="bg1"/>
                            </a:solidFill>
                            <a:latin typeface="Cambria Math" panose="02040503050406030204" pitchFamily="18" charset="0"/>
                          </a:rPr>
                        </m:ctrlPr>
                      </m:sSubPr>
                      <m:e>
                        <m:r>
                          <a:rPr lang="en-GB" sz="1200" b="0" i="1" dirty="0" smtClean="0">
                            <a:solidFill>
                              <a:schemeClr val="bg1"/>
                            </a:solidFill>
                            <a:latin typeface="Cambria Math" panose="02040503050406030204" pitchFamily="18" charset="0"/>
                          </a:rPr>
                          <m:t>(</m:t>
                        </m:r>
                        <m:r>
                          <a:rPr lang="en-GB" sz="1200" b="0" i="1" dirty="0" smtClean="0">
                            <a:solidFill>
                              <a:schemeClr val="bg1"/>
                            </a:solidFill>
                            <a:latin typeface="Cambria Math" panose="02040503050406030204" pitchFamily="18" charset="0"/>
                          </a:rPr>
                          <m:t>𝑋</m:t>
                        </m:r>
                      </m:e>
                      <m:sub>
                        <m:r>
                          <a:rPr lang="en-GB" sz="1200" b="0" i="1" dirty="0" smtClean="0">
                            <a:solidFill>
                              <a:schemeClr val="bg1"/>
                            </a:solidFill>
                            <a:latin typeface="Cambria Math" panose="02040503050406030204" pitchFamily="18" charset="0"/>
                          </a:rPr>
                          <m:t>1</m:t>
                        </m:r>
                      </m:sub>
                    </m:sSub>
                    <m:r>
                      <a:rPr lang="en-GB" sz="1200" b="0" i="1" dirty="0" smtClean="0">
                        <a:solidFill>
                          <a:schemeClr val="bg1"/>
                        </a:solidFill>
                        <a:latin typeface="Cambria Math" panose="02040503050406030204" pitchFamily="18" charset="0"/>
                      </a:rPr>
                      <m:t>−</m:t>
                    </m:r>
                    <m:sSub>
                      <m:sSubPr>
                        <m:ctrlPr>
                          <a:rPr lang="en-GB" sz="1200" b="0" i="1" dirty="0" smtClean="0">
                            <a:solidFill>
                              <a:schemeClr val="bg1"/>
                            </a:solidFill>
                            <a:latin typeface="Cambria Math" panose="02040503050406030204" pitchFamily="18" charset="0"/>
                          </a:rPr>
                        </m:ctrlPr>
                      </m:sSubPr>
                      <m:e>
                        <m:r>
                          <a:rPr lang="en-GB" sz="1200" b="0" i="1" dirty="0" smtClean="0">
                            <a:solidFill>
                              <a:schemeClr val="bg1"/>
                            </a:solidFill>
                            <a:latin typeface="Cambria Math" panose="02040503050406030204" pitchFamily="18" charset="0"/>
                          </a:rPr>
                          <m:t>𝑋</m:t>
                        </m:r>
                      </m:e>
                      <m:sub>
                        <m:r>
                          <a:rPr lang="en-GB" sz="1200" b="0" i="1" dirty="0" smtClean="0">
                            <a:solidFill>
                              <a:schemeClr val="bg1"/>
                            </a:solidFill>
                            <a:latin typeface="Cambria Math" panose="02040503050406030204" pitchFamily="18" charset="0"/>
                          </a:rPr>
                          <m:t>2</m:t>
                        </m:r>
                      </m:sub>
                    </m:sSub>
                    <m:r>
                      <a:rPr lang="en-GB" sz="1200" b="0" i="1" dirty="0" smtClean="0">
                        <a:solidFill>
                          <a:schemeClr val="bg1"/>
                        </a:solidFill>
                        <a:latin typeface="Cambria Math" panose="02040503050406030204" pitchFamily="18" charset="0"/>
                      </a:rPr>
                      <m:t>)</m:t>
                    </m:r>
                  </m:oMath>
                </a14:m>
                <a:r>
                  <a:rPr lang="en-US" sz="1200" dirty="0">
                    <a:solidFill>
                      <a:schemeClr val="bg1"/>
                    </a:solidFill>
                    <a:ea typeface="Cambria Math" panose="02040503050406030204" pitchFamily="18" charset="0"/>
                  </a:rPr>
                  <a:t> </a:t>
                </a:r>
                <a14:m>
                  <m:oMath xmlns:m="http://schemas.openxmlformats.org/officeDocument/2006/math">
                    <m:r>
                      <a:rPr lang="en-US" sz="1200" i="1">
                        <a:solidFill>
                          <a:schemeClr val="bg1"/>
                        </a:solidFill>
                        <a:latin typeface="Cambria Math" panose="02040503050406030204" pitchFamily="18" charset="0"/>
                        <a:ea typeface="Cambria Math" panose="02040503050406030204" pitchFamily="18" charset="0"/>
                      </a:rPr>
                      <m:t>∥</m:t>
                    </m:r>
                  </m:oMath>
                </a14:m>
                <a:r>
                  <a:rPr lang="en-US" sz="1200" dirty="0">
                    <a:solidFill>
                      <a:schemeClr val="bg1"/>
                    </a:solidFill>
                  </a:rPr>
                  <a:t> is the Euclidean distance between 2 points </a:t>
                </a:r>
                <a14:m>
                  <m:oMath xmlns:m="http://schemas.openxmlformats.org/officeDocument/2006/math">
                    <m:sSub>
                      <m:sSubPr>
                        <m:ctrlPr>
                          <a:rPr lang="en-GB" sz="1200" i="1" dirty="0">
                            <a:solidFill>
                              <a:schemeClr val="bg1"/>
                            </a:solidFill>
                            <a:latin typeface="Cambria Math" panose="02040503050406030204" pitchFamily="18" charset="0"/>
                          </a:rPr>
                        </m:ctrlPr>
                      </m:sSubPr>
                      <m:e>
                        <m:r>
                          <a:rPr lang="en-GB" sz="1200" i="1" dirty="0">
                            <a:solidFill>
                              <a:schemeClr val="bg1"/>
                            </a:solidFill>
                            <a:latin typeface="Cambria Math" panose="02040503050406030204" pitchFamily="18" charset="0"/>
                          </a:rPr>
                          <m:t>𝑋</m:t>
                        </m:r>
                      </m:e>
                      <m:sub>
                        <m:r>
                          <a:rPr lang="en-GB" sz="1200" i="1" dirty="0">
                            <a:solidFill>
                              <a:schemeClr val="bg1"/>
                            </a:solidFill>
                            <a:latin typeface="Cambria Math" panose="02040503050406030204" pitchFamily="18" charset="0"/>
                          </a:rPr>
                          <m:t>1</m:t>
                        </m:r>
                      </m:sub>
                    </m:sSub>
                  </m:oMath>
                </a14:m>
                <a:r>
                  <a:rPr lang="en-US" sz="1200" dirty="0">
                    <a:solidFill>
                      <a:schemeClr val="bg1"/>
                    </a:solidFill>
                  </a:rPr>
                  <a:t> and </a:t>
                </a:r>
                <a14:m>
                  <m:oMath xmlns:m="http://schemas.openxmlformats.org/officeDocument/2006/math">
                    <m:sSub>
                      <m:sSubPr>
                        <m:ctrlPr>
                          <a:rPr lang="en-GB" sz="1200" i="1" dirty="0">
                            <a:solidFill>
                              <a:schemeClr val="bg1"/>
                            </a:solidFill>
                            <a:latin typeface="Cambria Math" panose="02040503050406030204" pitchFamily="18" charset="0"/>
                          </a:rPr>
                        </m:ctrlPr>
                      </m:sSubPr>
                      <m:e>
                        <m:r>
                          <a:rPr lang="en-GB" sz="1200" b="0" i="1" dirty="0" smtClean="0">
                            <a:solidFill>
                              <a:schemeClr val="bg1"/>
                            </a:solidFill>
                            <a:latin typeface="Cambria Math" panose="02040503050406030204" pitchFamily="18" charset="0"/>
                          </a:rPr>
                          <m:t> </m:t>
                        </m:r>
                        <m:r>
                          <a:rPr lang="en-GB" sz="1200" i="1" dirty="0">
                            <a:solidFill>
                              <a:schemeClr val="bg1"/>
                            </a:solidFill>
                            <a:latin typeface="Cambria Math" panose="02040503050406030204" pitchFamily="18" charset="0"/>
                          </a:rPr>
                          <m:t>𝑋</m:t>
                        </m:r>
                      </m:e>
                      <m:sub>
                        <m:r>
                          <a:rPr lang="en-GB" sz="1200" b="0" i="1" dirty="0" smtClean="0">
                            <a:solidFill>
                              <a:schemeClr val="bg1"/>
                            </a:solidFill>
                            <a:latin typeface="Cambria Math" panose="02040503050406030204" pitchFamily="18" charset="0"/>
                          </a:rPr>
                          <m:t>2</m:t>
                        </m:r>
                      </m:sub>
                    </m:sSub>
                  </m:oMath>
                </a14:m>
                <a:endParaRPr lang="en-US" sz="1200" dirty="0">
                  <a:solidFill>
                    <a:schemeClr val="bg1"/>
                  </a:solidFill>
                </a:endParaRPr>
              </a:p>
            </p:txBody>
          </p:sp>
        </mc:Choice>
        <mc:Fallback xmlns="">
          <p:sp>
            <p:nvSpPr>
              <p:cNvPr id="28" name="TextBox 27">
                <a:extLst>
                  <a:ext uri="{FF2B5EF4-FFF2-40B4-BE49-F238E27FC236}">
                    <a16:creationId xmlns:a16="http://schemas.microsoft.com/office/drawing/2014/main" id="{D265B0C2-3343-1566-4498-CBA1DAA499A5}"/>
                  </a:ext>
                </a:extLst>
              </p:cNvPr>
              <p:cNvSpPr txBox="1">
                <a:spLocks noRot="1" noChangeAspect="1" noMove="1" noResize="1" noEditPoints="1" noAdjustHandles="1" noChangeArrowheads="1" noChangeShapeType="1" noTextEdit="1"/>
              </p:cNvSpPr>
              <p:nvPr/>
            </p:nvSpPr>
            <p:spPr>
              <a:xfrm>
                <a:off x="7998191" y="3486575"/>
                <a:ext cx="2817816" cy="1015663"/>
              </a:xfrm>
              <a:prstGeom prst="rect">
                <a:avLst/>
              </a:prstGeom>
              <a:blipFill>
                <a:blip r:embed="rId9"/>
                <a:stretch>
                  <a:fillRect r="-448" b="-37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7AF8E68E-65FA-2B7C-F8F0-787337493F10}"/>
              </a:ext>
            </a:extLst>
          </p:cNvPr>
          <p:cNvSpPr txBox="1"/>
          <p:nvPr/>
        </p:nvSpPr>
        <p:spPr>
          <a:xfrm>
            <a:off x="2722190" y="972550"/>
            <a:ext cx="1464472" cy="830997"/>
          </a:xfrm>
          <a:prstGeom prst="rect">
            <a:avLst/>
          </a:prstGeom>
          <a:noFill/>
        </p:spPr>
        <p:txBody>
          <a:bodyPr wrap="square" lIns="0" rIns="0" rtlCol="0" anchor="b">
            <a:spAutoFit/>
          </a:bodyPr>
          <a:lstStyle/>
          <a:p>
            <a:pPr algn="ctr"/>
            <a:r>
              <a:rPr lang="en-US" sz="2400" b="1" noProof="1">
                <a:solidFill>
                  <a:schemeClr val="accent2"/>
                </a:solidFill>
                <a:latin typeface="Calibri" panose="020F0502020204030204"/>
              </a:rPr>
              <a:t>Linear Kernel</a:t>
            </a:r>
          </a:p>
        </p:txBody>
      </p:sp>
      <p:sp>
        <p:nvSpPr>
          <p:cNvPr id="34" name="Rounded Rectangle 33">
            <a:extLst>
              <a:ext uri="{FF2B5EF4-FFF2-40B4-BE49-F238E27FC236}">
                <a16:creationId xmlns:a16="http://schemas.microsoft.com/office/drawing/2014/main" id="{F5B5C680-5CE3-1E14-DED2-D98F5F7BD9F8}"/>
              </a:ext>
            </a:extLst>
          </p:cNvPr>
          <p:cNvSpPr/>
          <p:nvPr/>
        </p:nvSpPr>
        <p:spPr>
          <a:xfrm>
            <a:off x="4757823" y="2939591"/>
            <a:ext cx="2645292" cy="46166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7" name="Picture 36" descr="A white lines and a black background&#10;&#10;Description automatically generated with medium confidence">
            <a:extLst>
              <a:ext uri="{FF2B5EF4-FFF2-40B4-BE49-F238E27FC236}">
                <a16:creationId xmlns:a16="http://schemas.microsoft.com/office/drawing/2014/main" id="{3BE4AC7E-4F10-FA35-24FD-E5FEC25E4DAD}"/>
              </a:ext>
            </a:extLst>
          </p:cNvPr>
          <p:cNvPicPr>
            <a:picLocks noChangeAspect="1"/>
          </p:cNvPicPr>
          <p:nvPr/>
        </p:nvPicPr>
        <p:blipFill>
          <a:blip r:embed="rId10"/>
          <a:stretch>
            <a:fillRect/>
          </a:stretch>
        </p:blipFill>
        <p:spPr>
          <a:xfrm>
            <a:off x="2251297" y="2977181"/>
            <a:ext cx="2026366" cy="387164"/>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5FE1F764-4D23-450D-58AB-11E93D347929}"/>
              </a:ext>
            </a:extLst>
          </p:cNvPr>
          <p:cNvPicPr>
            <a:picLocks noChangeAspect="1"/>
          </p:cNvPicPr>
          <p:nvPr/>
        </p:nvPicPr>
        <p:blipFill>
          <a:blip r:embed="rId11"/>
          <a:stretch>
            <a:fillRect/>
          </a:stretch>
        </p:blipFill>
        <p:spPr>
          <a:xfrm>
            <a:off x="4874771" y="2958310"/>
            <a:ext cx="2435971" cy="401899"/>
          </a:xfrm>
          <a:prstGeom prst="rect">
            <a:avLst/>
          </a:prstGeom>
        </p:spPr>
      </p:pic>
      <p:pic>
        <p:nvPicPr>
          <p:cNvPr id="13" name="Picture 12" descr="A white text on a black background&#10;&#10;Description automatically generated">
            <a:extLst>
              <a:ext uri="{FF2B5EF4-FFF2-40B4-BE49-F238E27FC236}">
                <a16:creationId xmlns:a16="http://schemas.microsoft.com/office/drawing/2014/main" id="{1389D36D-F387-866D-2362-A421591B5EB6}"/>
              </a:ext>
            </a:extLst>
          </p:cNvPr>
          <p:cNvPicPr>
            <a:picLocks noChangeAspect="1"/>
          </p:cNvPicPr>
          <p:nvPr/>
        </p:nvPicPr>
        <p:blipFill>
          <a:blip r:embed="rId12"/>
          <a:stretch>
            <a:fillRect/>
          </a:stretch>
        </p:blipFill>
        <p:spPr>
          <a:xfrm>
            <a:off x="7913926" y="2960639"/>
            <a:ext cx="2233581" cy="410400"/>
          </a:xfrm>
          <a:prstGeom prst="rect">
            <a:avLst/>
          </a:prstGeom>
        </p:spPr>
      </p:pic>
      <p:pic>
        <p:nvPicPr>
          <p:cNvPr id="23" name="WhatsApp Video 2024-03-26 at 19.42.09">
            <a:hlinkClick r:id="" action="ppaction://media"/>
            <a:extLst>
              <a:ext uri="{FF2B5EF4-FFF2-40B4-BE49-F238E27FC236}">
                <a16:creationId xmlns:a16="http://schemas.microsoft.com/office/drawing/2014/main" id="{DD93B66E-598F-72E7-9F85-A630CA217C33}"/>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812679" y="4409906"/>
            <a:ext cx="3101209" cy="2143294"/>
          </a:xfrm>
          <a:prstGeom prst="rect">
            <a:avLst/>
          </a:prstGeom>
        </p:spPr>
      </p:pic>
      <p:pic>
        <p:nvPicPr>
          <p:cNvPr id="26" name="WhatsApp Video 2024-03-26 at 19.49.26">
            <a:hlinkClick r:id="" action="ppaction://media"/>
            <a:extLst>
              <a:ext uri="{FF2B5EF4-FFF2-40B4-BE49-F238E27FC236}">
                <a16:creationId xmlns:a16="http://schemas.microsoft.com/office/drawing/2014/main" id="{FA78A004-A7C1-927E-A11C-388D92A35139}"/>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4153202" y="4409906"/>
            <a:ext cx="3605676" cy="2209571"/>
          </a:xfrm>
          <a:prstGeom prst="rect">
            <a:avLst/>
          </a:prstGeom>
        </p:spPr>
      </p:pic>
      <p:pic>
        <p:nvPicPr>
          <p:cNvPr id="29" name="WhatsApp Video 2024-03-26 at 19.52.37">
            <a:hlinkClick r:id="" action="ppaction://media"/>
            <a:extLst>
              <a:ext uri="{FF2B5EF4-FFF2-40B4-BE49-F238E27FC236}">
                <a16:creationId xmlns:a16="http://schemas.microsoft.com/office/drawing/2014/main" id="{74A0CF34-E208-505D-9015-9B731F7959A1}"/>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8131973" y="4427881"/>
            <a:ext cx="3294762" cy="2191596"/>
          </a:xfrm>
          <a:prstGeom prst="rect">
            <a:avLst/>
          </a:prstGeom>
        </p:spPr>
      </p:pic>
      <p:pic>
        <p:nvPicPr>
          <p:cNvPr id="31" name="Picture 30" descr="A diagram of red and green squares&#10;&#10;Description automatically generated">
            <a:extLst>
              <a:ext uri="{FF2B5EF4-FFF2-40B4-BE49-F238E27FC236}">
                <a16:creationId xmlns:a16="http://schemas.microsoft.com/office/drawing/2014/main" id="{69ADC782-618F-C629-B445-91FAB31AC27F}"/>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50000"/>
                    </a14:imgEffect>
                  </a14:imgLayer>
                </a14:imgProps>
              </a:ext>
            </a:extLst>
          </a:blip>
          <a:stretch>
            <a:fillRect/>
          </a:stretch>
        </p:blipFill>
        <p:spPr>
          <a:xfrm>
            <a:off x="133672" y="2445344"/>
            <a:ext cx="1749828" cy="1549063"/>
          </a:xfrm>
          <a:prstGeom prst="rect">
            <a:avLst/>
          </a:prstGeom>
        </p:spPr>
      </p:pic>
      <p:pic>
        <p:nvPicPr>
          <p:cNvPr id="35" name="Picture 34" descr="A diagram of a pyramid&#10;&#10;Description automatically generated">
            <a:extLst>
              <a:ext uri="{FF2B5EF4-FFF2-40B4-BE49-F238E27FC236}">
                <a16:creationId xmlns:a16="http://schemas.microsoft.com/office/drawing/2014/main" id="{9426D9B6-BCA0-F70E-5030-BF2E48CC91AE}"/>
              </a:ext>
            </a:extLst>
          </p:cNvPr>
          <p:cNvPicPr>
            <a:picLocks noChangeAspect="1"/>
          </p:cNvPicPr>
          <p:nvPr/>
        </p:nvPicPr>
        <p:blipFill>
          <a:blip r:embed="rId18">
            <a:extLst>
              <a:ext uri="{BEBA8EAE-BF5A-486C-A8C5-ECC9F3942E4B}">
                <a14:imgProps xmlns:a14="http://schemas.microsoft.com/office/drawing/2010/main">
                  <a14:imgLayer r:embed="rId19">
                    <a14:imgEffect>
                      <a14:sharpenSoften amount="50000"/>
                    </a14:imgEffect>
                  </a14:imgLayer>
                </a14:imgProps>
              </a:ext>
            </a:extLst>
          </a:blip>
          <a:stretch>
            <a:fillRect/>
          </a:stretch>
        </p:blipFill>
        <p:spPr>
          <a:xfrm>
            <a:off x="10381561" y="2573769"/>
            <a:ext cx="1627329" cy="1352772"/>
          </a:xfrm>
          <a:prstGeom prst="rect">
            <a:avLst/>
          </a:prstGeom>
        </p:spPr>
      </p:pic>
    </p:spTree>
    <p:extLst>
      <p:ext uri="{BB962C8B-B14F-4D97-AF65-F5344CB8AC3E}">
        <p14:creationId xmlns:p14="http://schemas.microsoft.com/office/powerpoint/2010/main" val="15482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across)">
                                      <p:cBhvr>
                                        <p:cTn id="7" dur="500"/>
                                        <p:tgtEl>
                                          <p:spTgt spid="31"/>
                                        </p:tgtEl>
                                      </p:cBhvr>
                                    </p:animEffect>
                                  </p:childTnLst>
                                </p:cTn>
                              </p:par>
                              <p:par>
                                <p:cTn id="8" presetID="5"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checkerboard(across)">
                                      <p:cBhvr>
                                        <p:cTn id="13" dur="500"/>
                                        <p:tgtEl>
                                          <p:spTgt spid="3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heckerboard(across)">
                                      <p:cBhvr>
                                        <p:cTn id="16" dur="500"/>
                                        <p:tgtEl>
                                          <p:spTgt spid="1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checkerboard(across)">
                                      <p:cBhvr>
                                        <p:cTn id="19" dur="500"/>
                                        <p:tgtEl>
                                          <p:spTgt spid="34"/>
                                        </p:tgtEl>
                                      </p:cBhvr>
                                    </p:animEffect>
                                  </p:childTnLst>
                                </p:cTn>
                              </p:par>
                              <p:par>
                                <p:cTn id="20" presetID="5"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checkerboard(across)">
                                      <p:cBhvr>
                                        <p:cTn id="25" dur="500"/>
                                        <p:tgtEl>
                                          <p:spTgt spid="21"/>
                                        </p:tgtEl>
                                      </p:cBhvr>
                                    </p:animEffect>
                                  </p:childTnLst>
                                </p:cTn>
                              </p:par>
                              <p:par>
                                <p:cTn id="26" presetID="5" presetClass="entr" presetSubtype="1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checkerboard(across)">
                                      <p:cBhvr>
                                        <p:cTn id="28" dur="500"/>
                                        <p:tgtEl>
                                          <p:spTgt spid="35"/>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checkerboard(across)">
                                      <p:cBhvr>
                                        <p:cTn id="31" dur="500"/>
                                        <p:tgtEl>
                                          <p:spTgt spid="18"/>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checkerboard(across)">
                                      <p:cBhvr>
                                        <p:cTn id="34" dur="500"/>
                                        <p:tgtEl>
                                          <p:spTgt spid="28"/>
                                        </p:tgtEl>
                                      </p:cBhvr>
                                    </p:animEffect>
                                  </p:childTnLst>
                                </p:cTn>
                              </p:par>
                              <p:par>
                                <p:cTn id="35" presetID="2" presetClass="entr" presetSubtype="4"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ppt_x"/>
                                          </p:val>
                                        </p:tav>
                                        <p:tav tm="100000">
                                          <p:val>
                                            <p:strVal val="#ppt_x"/>
                                          </p:val>
                                        </p:tav>
                                      </p:tavLst>
                                    </p:anim>
                                    <p:anim calcmode="lin" valueType="num">
                                      <p:cBhvr additive="base">
                                        <p:cTn id="4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23"/>
                </p:tgtEl>
              </p:cMediaNode>
            </p:video>
            <p:video>
              <p:cMediaNode vol="80000">
                <p:cTn id="48" fill="hold" display="0">
                  <p:stCondLst>
                    <p:cond delay="indefinite"/>
                  </p:stCondLst>
                </p:cTn>
                <p:tgtEl>
                  <p:spTgt spid="26"/>
                </p:tgtEl>
              </p:cMediaNode>
            </p:video>
            <p:video>
              <p:cMediaNode vol="80000">
                <p:cTn id="49" fill="hold" display="0">
                  <p:stCondLst>
                    <p:cond delay="indefinite"/>
                  </p:stCondLst>
                </p:cTn>
                <p:tgtEl>
                  <p:spTgt spid="29"/>
                </p:tgtEl>
              </p:cMediaNode>
            </p:video>
          </p:childTnLst>
        </p:cTn>
      </p:par>
    </p:tnLst>
    <p:bldLst>
      <p:bldP spid="18" grpId="0"/>
      <p:bldP spid="19" grpId="0" animBg="1"/>
      <p:bldP spid="21" grpId="0" animBg="1"/>
      <p:bldP spid="28"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47A3EC-3DD3-531D-A17B-59E3C91B611C}"/>
              </a:ext>
            </a:extLst>
          </p:cNvPr>
          <p:cNvSpPr/>
          <p:nvPr/>
        </p:nvSpPr>
        <p:spPr>
          <a:xfrm>
            <a:off x="0" y="0"/>
            <a:ext cx="12192000" cy="6872611"/>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3" name="TextBox 2">
            <a:extLst>
              <a:ext uri="{FF2B5EF4-FFF2-40B4-BE49-F238E27FC236}">
                <a16:creationId xmlns:a16="http://schemas.microsoft.com/office/drawing/2014/main" id="{E785CA92-9445-E09B-1C1B-16F72F4185AA}"/>
              </a:ext>
            </a:extLst>
          </p:cNvPr>
          <p:cNvSpPr txBox="1"/>
          <p:nvPr/>
        </p:nvSpPr>
        <p:spPr>
          <a:xfrm>
            <a:off x="4449083" y="129220"/>
            <a:ext cx="10297391" cy="646331"/>
          </a:xfrm>
          <a:prstGeom prst="rect">
            <a:avLst/>
          </a:prstGeom>
          <a:noFill/>
        </p:spPr>
        <p:txBody>
          <a:bodyPr wrap="square" rtlCol="0">
            <a:spAutoFit/>
          </a:bodyPr>
          <a:lstStyle/>
          <a:p>
            <a:r>
              <a:rPr lang="en-US" sz="3600" b="1" dirty="0">
                <a:solidFill>
                  <a:schemeClr val="bg1"/>
                </a:solidFill>
              </a:rPr>
              <a:t>SVM Model</a:t>
            </a:r>
          </a:p>
        </p:txBody>
      </p:sp>
      <p:sp>
        <p:nvSpPr>
          <p:cNvPr id="2" name="Slide Number Placeholder 1">
            <a:extLst>
              <a:ext uri="{FF2B5EF4-FFF2-40B4-BE49-F238E27FC236}">
                <a16:creationId xmlns:a16="http://schemas.microsoft.com/office/drawing/2014/main" id="{20AB9F72-2BF8-2227-32AE-4058431D7F1D}"/>
              </a:ext>
            </a:extLst>
          </p:cNvPr>
          <p:cNvSpPr>
            <a:spLocks noGrp="1"/>
          </p:cNvSpPr>
          <p:nvPr>
            <p:ph type="sldNum" sz="quarter" idx="12"/>
          </p:nvPr>
        </p:nvSpPr>
        <p:spPr>
          <a:xfrm>
            <a:off x="8610600" y="6349045"/>
            <a:ext cx="2743200" cy="365125"/>
          </a:xfrm>
        </p:spPr>
        <p:txBody>
          <a:bodyPr/>
          <a:lstStyle/>
          <a:p>
            <a:fld id="{D991E600-26DB-4641-A952-01083BCEDC72}" type="slidenum">
              <a:rPr lang="en-US" smtClean="0"/>
              <a:t>7</a:t>
            </a:fld>
            <a:endParaRPr lang="en-US" dirty="0"/>
          </a:p>
        </p:txBody>
      </p:sp>
      <p:grpSp>
        <p:nvGrpSpPr>
          <p:cNvPr id="110" name="Group 109">
            <a:extLst>
              <a:ext uri="{FF2B5EF4-FFF2-40B4-BE49-F238E27FC236}">
                <a16:creationId xmlns:a16="http://schemas.microsoft.com/office/drawing/2014/main" id="{A7D1CD4A-8CB1-F3A2-F8DB-9ED173700257}"/>
              </a:ext>
            </a:extLst>
          </p:cNvPr>
          <p:cNvGrpSpPr/>
          <p:nvPr/>
        </p:nvGrpSpPr>
        <p:grpSpPr>
          <a:xfrm>
            <a:off x="101134" y="775551"/>
            <a:ext cx="6981515" cy="5180908"/>
            <a:chOff x="773487" y="681318"/>
            <a:chExt cx="6981515" cy="5180908"/>
          </a:xfrm>
        </p:grpSpPr>
        <p:grpSp>
          <p:nvGrpSpPr>
            <p:cNvPr id="81" name="Group 80">
              <a:extLst>
                <a:ext uri="{FF2B5EF4-FFF2-40B4-BE49-F238E27FC236}">
                  <a16:creationId xmlns:a16="http://schemas.microsoft.com/office/drawing/2014/main" id="{CCD56742-DDDC-1CB5-21CE-959633C4F072}"/>
                </a:ext>
              </a:extLst>
            </p:cNvPr>
            <p:cNvGrpSpPr/>
            <p:nvPr/>
          </p:nvGrpSpPr>
          <p:grpSpPr>
            <a:xfrm>
              <a:off x="773487" y="1034277"/>
              <a:ext cx="6445331" cy="4827949"/>
              <a:chOff x="1831323" y="1114959"/>
              <a:chExt cx="8594037" cy="5054517"/>
            </a:xfrm>
          </p:grpSpPr>
          <p:sp>
            <p:nvSpPr>
              <p:cNvPr id="57" name="Shape">
                <a:extLst>
                  <a:ext uri="{FF2B5EF4-FFF2-40B4-BE49-F238E27FC236}">
                    <a16:creationId xmlns:a16="http://schemas.microsoft.com/office/drawing/2014/main" id="{3D04C0CF-10E1-0DFB-934B-441B15AC73F9}"/>
                  </a:ext>
                </a:extLst>
              </p:cNvPr>
              <p:cNvSpPr/>
              <p:nvPr/>
            </p:nvSpPr>
            <p:spPr>
              <a:xfrm>
                <a:off x="1937757" y="1114959"/>
                <a:ext cx="2304149" cy="2241602"/>
              </a:xfrm>
              <a:custGeom>
                <a:avLst/>
                <a:gdLst/>
                <a:ahLst/>
                <a:cxnLst>
                  <a:cxn ang="0">
                    <a:pos x="wd2" y="hd2"/>
                  </a:cxn>
                  <a:cxn ang="5400000">
                    <a:pos x="wd2" y="hd2"/>
                  </a:cxn>
                  <a:cxn ang="10800000">
                    <a:pos x="wd2" y="hd2"/>
                  </a:cxn>
                  <a:cxn ang="16200000">
                    <a:pos x="wd2" y="hd2"/>
                  </a:cxn>
                </a:cxnLst>
                <a:rect l="0" t="0" r="r" b="b"/>
                <a:pathLst>
                  <a:path w="21600" h="21600" extrusionOk="0">
                    <a:moveTo>
                      <a:pt x="14563" y="0"/>
                    </a:moveTo>
                    <a:lnTo>
                      <a:pt x="7070" y="0"/>
                    </a:lnTo>
                    <a:cubicBezTo>
                      <a:pt x="3160" y="0"/>
                      <a:pt x="0" y="3248"/>
                      <a:pt x="0" y="7267"/>
                    </a:cubicBezTo>
                    <a:lnTo>
                      <a:pt x="0" y="14433"/>
                    </a:lnTo>
                    <a:lnTo>
                      <a:pt x="0" y="21600"/>
                    </a:lnTo>
                    <a:cubicBezTo>
                      <a:pt x="0" y="17916"/>
                      <a:pt x="2704" y="14869"/>
                      <a:pt x="6190" y="14433"/>
                    </a:cubicBezTo>
                    <a:cubicBezTo>
                      <a:pt x="6451" y="14400"/>
                      <a:pt x="6744" y="14367"/>
                      <a:pt x="7037" y="14367"/>
                    </a:cubicBezTo>
                    <a:lnTo>
                      <a:pt x="15410" y="14367"/>
                    </a:lnTo>
                    <a:cubicBezTo>
                      <a:pt x="18896" y="13931"/>
                      <a:pt x="21600" y="10917"/>
                      <a:pt x="21600" y="7233"/>
                    </a:cubicBezTo>
                    <a:cubicBezTo>
                      <a:pt x="21567" y="3215"/>
                      <a:pt x="18440" y="0"/>
                      <a:pt x="14563" y="0"/>
                    </a:cubicBezTo>
                    <a:close/>
                  </a:path>
                </a:pathLst>
              </a:custGeom>
              <a:solidFill>
                <a:srgbClr val="D3D3D3">
                  <a:lumMod val="90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58" name="Shape">
                <a:extLst>
                  <a:ext uri="{FF2B5EF4-FFF2-40B4-BE49-F238E27FC236}">
                    <a16:creationId xmlns:a16="http://schemas.microsoft.com/office/drawing/2014/main" id="{7FAD878C-1781-1372-6049-CC7E82911554}"/>
                  </a:ext>
                </a:extLst>
              </p:cNvPr>
              <p:cNvSpPr/>
              <p:nvPr/>
            </p:nvSpPr>
            <p:spPr>
              <a:xfrm>
                <a:off x="4787535" y="1114959"/>
                <a:ext cx="2304149" cy="2241602"/>
              </a:xfrm>
              <a:custGeom>
                <a:avLst/>
                <a:gdLst/>
                <a:ahLst/>
                <a:cxnLst>
                  <a:cxn ang="0">
                    <a:pos x="wd2" y="hd2"/>
                  </a:cxn>
                  <a:cxn ang="5400000">
                    <a:pos x="wd2" y="hd2"/>
                  </a:cxn>
                  <a:cxn ang="10800000">
                    <a:pos x="wd2" y="hd2"/>
                  </a:cxn>
                  <a:cxn ang="16200000">
                    <a:pos x="wd2" y="hd2"/>
                  </a:cxn>
                </a:cxnLst>
                <a:rect l="0" t="0" r="r" b="b"/>
                <a:pathLst>
                  <a:path w="21600" h="21600" extrusionOk="0">
                    <a:moveTo>
                      <a:pt x="14563" y="0"/>
                    </a:moveTo>
                    <a:lnTo>
                      <a:pt x="7070" y="0"/>
                    </a:lnTo>
                    <a:cubicBezTo>
                      <a:pt x="3160" y="0"/>
                      <a:pt x="0" y="3248"/>
                      <a:pt x="0" y="7267"/>
                    </a:cubicBezTo>
                    <a:lnTo>
                      <a:pt x="0" y="14433"/>
                    </a:lnTo>
                    <a:lnTo>
                      <a:pt x="0" y="21600"/>
                    </a:lnTo>
                    <a:cubicBezTo>
                      <a:pt x="0" y="17916"/>
                      <a:pt x="2704" y="14869"/>
                      <a:pt x="6190" y="14433"/>
                    </a:cubicBezTo>
                    <a:cubicBezTo>
                      <a:pt x="6451" y="14400"/>
                      <a:pt x="6744" y="14367"/>
                      <a:pt x="7037" y="14367"/>
                    </a:cubicBezTo>
                    <a:lnTo>
                      <a:pt x="15410" y="14367"/>
                    </a:lnTo>
                    <a:cubicBezTo>
                      <a:pt x="18896" y="13931"/>
                      <a:pt x="21600" y="10917"/>
                      <a:pt x="21600" y="7233"/>
                    </a:cubicBezTo>
                    <a:cubicBezTo>
                      <a:pt x="21600" y="3215"/>
                      <a:pt x="18472" y="0"/>
                      <a:pt x="14563" y="0"/>
                    </a:cubicBezTo>
                    <a:close/>
                  </a:path>
                </a:pathLst>
              </a:custGeom>
              <a:solidFill>
                <a:srgbClr val="D3D3D3">
                  <a:lumMod val="90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59" name="Shape">
                <a:extLst>
                  <a:ext uri="{FF2B5EF4-FFF2-40B4-BE49-F238E27FC236}">
                    <a16:creationId xmlns:a16="http://schemas.microsoft.com/office/drawing/2014/main" id="{A6513EB8-C16B-820D-FE56-22542123DAA0}"/>
                  </a:ext>
                </a:extLst>
              </p:cNvPr>
              <p:cNvSpPr/>
              <p:nvPr/>
            </p:nvSpPr>
            <p:spPr>
              <a:xfrm>
                <a:off x="7880586" y="1114959"/>
                <a:ext cx="2304149" cy="2241602"/>
              </a:xfrm>
              <a:custGeom>
                <a:avLst/>
                <a:gdLst/>
                <a:ahLst/>
                <a:cxnLst>
                  <a:cxn ang="0">
                    <a:pos x="wd2" y="hd2"/>
                  </a:cxn>
                  <a:cxn ang="5400000">
                    <a:pos x="wd2" y="hd2"/>
                  </a:cxn>
                  <a:cxn ang="10800000">
                    <a:pos x="wd2" y="hd2"/>
                  </a:cxn>
                  <a:cxn ang="16200000">
                    <a:pos x="wd2" y="hd2"/>
                  </a:cxn>
                </a:cxnLst>
                <a:rect l="0" t="0" r="r" b="b"/>
                <a:pathLst>
                  <a:path w="21600" h="21600" extrusionOk="0">
                    <a:moveTo>
                      <a:pt x="14563" y="0"/>
                    </a:moveTo>
                    <a:lnTo>
                      <a:pt x="7070" y="0"/>
                    </a:lnTo>
                    <a:cubicBezTo>
                      <a:pt x="3160" y="0"/>
                      <a:pt x="0" y="3248"/>
                      <a:pt x="0" y="7267"/>
                    </a:cubicBezTo>
                    <a:lnTo>
                      <a:pt x="0" y="14433"/>
                    </a:lnTo>
                    <a:lnTo>
                      <a:pt x="0" y="21600"/>
                    </a:lnTo>
                    <a:cubicBezTo>
                      <a:pt x="0" y="17916"/>
                      <a:pt x="2704" y="14869"/>
                      <a:pt x="6190" y="14433"/>
                    </a:cubicBezTo>
                    <a:cubicBezTo>
                      <a:pt x="6451" y="14400"/>
                      <a:pt x="6744" y="14367"/>
                      <a:pt x="7037" y="14367"/>
                    </a:cubicBezTo>
                    <a:lnTo>
                      <a:pt x="15410" y="14367"/>
                    </a:lnTo>
                    <a:cubicBezTo>
                      <a:pt x="18896" y="13931"/>
                      <a:pt x="21600" y="10917"/>
                      <a:pt x="21600" y="7233"/>
                    </a:cubicBezTo>
                    <a:cubicBezTo>
                      <a:pt x="21567" y="3215"/>
                      <a:pt x="18440" y="0"/>
                      <a:pt x="14563" y="0"/>
                    </a:cubicBezTo>
                    <a:close/>
                  </a:path>
                </a:pathLst>
              </a:custGeom>
              <a:solidFill>
                <a:srgbClr val="D3D3D3">
                  <a:lumMod val="90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0" name="Shape">
                <a:extLst>
                  <a:ext uri="{FF2B5EF4-FFF2-40B4-BE49-F238E27FC236}">
                    <a16:creationId xmlns:a16="http://schemas.microsoft.com/office/drawing/2014/main" id="{17928F62-B7A0-E7EA-C10B-02F2CA5B623B}"/>
                  </a:ext>
                </a:extLst>
              </p:cNvPr>
              <p:cNvSpPr/>
              <p:nvPr/>
            </p:nvSpPr>
            <p:spPr>
              <a:xfrm>
                <a:off x="2007264" y="1961740"/>
                <a:ext cx="2304149" cy="38194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2162"/>
                      <a:pt x="18896" y="3950"/>
                      <a:pt x="15410" y="4186"/>
                    </a:cubicBezTo>
                    <a:cubicBezTo>
                      <a:pt x="15149" y="4206"/>
                      <a:pt x="14856" y="4226"/>
                      <a:pt x="14563" y="4226"/>
                    </a:cubicBezTo>
                    <a:lnTo>
                      <a:pt x="6190" y="4226"/>
                    </a:lnTo>
                    <a:cubicBezTo>
                      <a:pt x="2704" y="4481"/>
                      <a:pt x="0" y="6250"/>
                      <a:pt x="0" y="8432"/>
                    </a:cubicBezTo>
                    <a:lnTo>
                      <a:pt x="0" y="17335"/>
                    </a:lnTo>
                    <a:cubicBezTo>
                      <a:pt x="0" y="19694"/>
                      <a:pt x="3160" y="21600"/>
                      <a:pt x="7070" y="21600"/>
                    </a:cubicBezTo>
                    <a:lnTo>
                      <a:pt x="14498" y="21600"/>
                    </a:lnTo>
                    <a:cubicBezTo>
                      <a:pt x="18407" y="21600"/>
                      <a:pt x="21567" y="19694"/>
                      <a:pt x="21567" y="17335"/>
                    </a:cubicBezTo>
                    <a:lnTo>
                      <a:pt x="21567" y="4206"/>
                    </a:lnTo>
                    <a:lnTo>
                      <a:pt x="21600" y="0"/>
                    </a:lnTo>
                    <a:cubicBezTo>
                      <a:pt x="21600" y="0"/>
                      <a:pt x="21600" y="0"/>
                      <a:pt x="21600" y="0"/>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1" name="Shape">
                <a:extLst>
                  <a:ext uri="{FF2B5EF4-FFF2-40B4-BE49-F238E27FC236}">
                    <a16:creationId xmlns:a16="http://schemas.microsoft.com/office/drawing/2014/main" id="{BC3863EC-DD42-1455-3E7D-5994213B0F9C}"/>
                  </a:ext>
                </a:extLst>
              </p:cNvPr>
              <p:cNvSpPr/>
              <p:nvPr/>
            </p:nvSpPr>
            <p:spPr>
              <a:xfrm>
                <a:off x="4891795" y="1961740"/>
                <a:ext cx="2304149" cy="38194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2162"/>
                      <a:pt x="18896" y="3950"/>
                      <a:pt x="15410" y="4186"/>
                    </a:cubicBezTo>
                    <a:cubicBezTo>
                      <a:pt x="15149" y="4206"/>
                      <a:pt x="14856" y="4226"/>
                      <a:pt x="14563" y="4226"/>
                    </a:cubicBezTo>
                    <a:lnTo>
                      <a:pt x="6190" y="4226"/>
                    </a:lnTo>
                    <a:cubicBezTo>
                      <a:pt x="2704" y="4481"/>
                      <a:pt x="0" y="6250"/>
                      <a:pt x="0" y="8432"/>
                    </a:cubicBezTo>
                    <a:lnTo>
                      <a:pt x="0" y="17335"/>
                    </a:lnTo>
                    <a:cubicBezTo>
                      <a:pt x="0" y="19694"/>
                      <a:pt x="3160" y="21600"/>
                      <a:pt x="7070" y="21600"/>
                    </a:cubicBezTo>
                    <a:lnTo>
                      <a:pt x="14498" y="21600"/>
                    </a:lnTo>
                    <a:cubicBezTo>
                      <a:pt x="18407" y="21600"/>
                      <a:pt x="21567" y="19694"/>
                      <a:pt x="21567" y="17335"/>
                    </a:cubicBezTo>
                    <a:lnTo>
                      <a:pt x="21567" y="4206"/>
                    </a:lnTo>
                    <a:lnTo>
                      <a:pt x="21600" y="0"/>
                    </a:lnTo>
                    <a:cubicBezTo>
                      <a:pt x="21600" y="0"/>
                      <a:pt x="21600" y="0"/>
                      <a:pt x="21600" y="0"/>
                    </a:cubicBez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sp>
            <p:nvSpPr>
              <p:cNvPr id="62" name="Shape">
                <a:extLst>
                  <a:ext uri="{FF2B5EF4-FFF2-40B4-BE49-F238E27FC236}">
                    <a16:creationId xmlns:a16="http://schemas.microsoft.com/office/drawing/2014/main" id="{98BE9A8B-A12E-FBFB-43F6-424CB59D8B00}"/>
                  </a:ext>
                </a:extLst>
              </p:cNvPr>
              <p:cNvSpPr/>
              <p:nvPr/>
            </p:nvSpPr>
            <p:spPr>
              <a:xfrm>
                <a:off x="7950093" y="1961740"/>
                <a:ext cx="2304149" cy="38194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2162"/>
                      <a:pt x="18896" y="3950"/>
                      <a:pt x="15410" y="4186"/>
                    </a:cubicBezTo>
                    <a:cubicBezTo>
                      <a:pt x="15149" y="4206"/>
                      <a:pt x="14856" y="4226"/>
                      <a:pt x="14563" y="4226"/>
                    </a:cubicBezTo>
                    <a:lnTo>
                      <a:pt x="6190" y="4226"/>
                    </a:lnTo>
                    <a:cubicBezTo>
                      <a:pt x="2704" y="4481"/>
                      <a:pt x="0" y="6250"/>
                      <a:pt x="0" y="8432"/>
                    </a:cubicBezTo>
                    <a:lnTo>
                      <a:pt x="0" y="17335"/>
                    </a:lnTo>
                    <a:cubicBezTo>
                      <a:pt x="0" y="19694"/>
                      <a:pt x="3160" y="21600"/>
                      <a:pt x="7070" y="21600"/>
                    </a:cubicBezTo>
                    <a:lnTo>
                      <a:pt x="14498" y="21600"/>
                    </a:lnTo>
                    <a:cubicBezTo>
                      <a:pt x="18407" y="21600"/>
                      <a:pt x="21567" y="19694"/>
                      <a:pt x="21567" y="17335"/>
                    </a:cubicBezTo>
                    <a:lnTo>
                      <a:pt x="21567" y="4206"/>
                    </a:lnTo>
                    <a:lnTo>
                      <a:pt x="21600" y="0"/>
                    </a:lnTo>
                    <a:cubicBezTo>
                      <a:pt x="21600" y="0"/>
                      <a:pt x="21600" y="0"/>
                      <a:pt x="21600" y="0"/>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a:endParaRPr>
              </a:p>
            </p:txBody>
          </p:sp>
          <p:pic>
            <p:nvPicPr>
              <p:cNvPr id="73" name="Graphic 72" descr="Stopwatch">
                <a:extLst>
                  <a:ext uri="{FF2B5EF4-FFF2-40B4-BE49-F238E27FC236}">
                    <a16:creationId xmlns:a16="http://schemas.microsoft.com/office/drawing/2014/main" id="{8A821F50-BADF-09C6-16F1-4B94A014B7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13985" y="1344333"/>
                <a:ext cx="1126351" cy="1126351"/>
              </a:xfrm>
              <a:prstGeom prst="rect">
                <a:avLst/>
              </a:prstGeom>
            </p:spPr>
          </p:pic>
          <p:pic>
            <p:nvPicPr>
              <p:cNvPr id="74" name="Graphic 73" descr="Gears">
                <a:extLst>
                  <a:ext uri="{FF2B5EF4-FFF2-40B4-BE49-F238E27FC236}">
                    <a16:creationId xmlns:a16="http://schemas.microsoft.com/office/drawing/2014/main" id="{D5384BDA-1CA3-FCF5-C7D0-E9DCC9087A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7871" y="1344332"/>
                <a:ext cx="1126351" cy="1126351"/>
              </a:xfrm>
              <a:prstGeom prst="rect">
                <a:avLst/>
              </a:prstGeom>
            </p:spPr>
          </p:pic>
          <p:sp>
            <p:nvSpPr>
              <p:cNvPr id="75" name="TextBox 74">
                <a:extLst>
                  <a:ext uri="{FF2B5EF4-FFF2-40B4-BE49-F238E27FC236}">
                    <a16:creationId xmlns:a16="http://schemas.microsoft.com/office/drawing/2014/main" id="{91BE2188-70BF-6D8D-5B85-46C256F75466}"/>
                  </a:ext>
                </a:extLst>
              </p:cNvPr>
              <p:cNvSpPr txBox="1"/>
              <p:nvPr/>
            </p:nvSpPr>
            <p:spPr>
              <a:xfrm>
                <a:off x="2007264" y="1416510"/>
                <a:ext cx="954377" cy="1053936"/>
              </a:xfrm>
              <a:prstGeom prst="rect">
                <a:avLst/>
              </a:prstGeom>
              <a:noFill/>
            </p:spPr>
            <p:txBody>
              <a:bodyPr wrap="none" rtlCol="0">
                <a:spAutoFit/>
              </a:bodyPr>
              <a:lstStyle/>
              <a:p>
                <a:r>
                  <a:rPr lang="en-US" sz="4400" b="1" dirty="0">
                    <a:solidFill>
                      <a:srgbClr val="F0EFEF"/>
                    </a:solidFill>
                    <a:effectLst>
                      <a:outerShdw blurRad="38100" dist="38100" dir="2700000" algn="tl">
                        <a:srgbClr val="000000">
                          <a:alpha val="43137"/>
                        </a:srgbClr>
                      </a:outerShdw>
                    </a:effectLst>
                    <a:latin typeface="Calibri" panose="020F0502020204030204"/>
                  </a:rPr>
                  <a:t>01</a:t>
                </a:r>
              </a:p>
            </p:txBody>
          </p:sp>
          <p:sp>
            <p:nvSpPr>
              <p:cNvPr id="76" name="TextBox 75">
                <a:extLst>
                  <a:ext uri="{FF2B5EF4-FFF2-40B4-BE49-F238E27FC236}">
                    <a16:creationId xmlns:a16="http://schemas.microsoft.com/office/drawing/2014/main" id="{570DECC5-1B2E-8176-DCD6-755CDA6A8CD6}"/>
                  </a:ext>
                </a:extLst>
              </p:cNvPr>
              <p:cNvSpPr txBox="1"/>
              <p:nvPr/>
            </p:nvSpPr>
            <p:spPr>
              <a:xfrm>
                <a:off x="4857042" y="1416510"/>
                <a:ext cx="954377" cy="1053936"/>
              </a:xfrm>
              <a:prstGeom prst="rect">
                <a:avLst/>
              </a:prstGeom>
              <a:noFill/>
            </p:spPr>
            <p:txBody>
              <a:bodyPr wrap="none" rtlCol="0">
                <a:spAutoFit/>
              </a:bodyPr>
              <a:lstStyle/>
              <a:p>
                <a:r>
                  <a:rPr lang="en-US" sz="4400" b="1" dirty="0">
                    <a:solidFill>
                      <a:srgbClr val="F0EFEF"/>
                    </a:solidFill>
                    <a:effectLst>
                      <a:outerShdw blurRad="38100" dist="38100" dir="2700000" algn="tl">
                        <a:srgbClr val="000000">
                          <a:alpha val="43137"/>
                        </a:srgbClr>
                      </a:outerShdw>
                    </a:effectLst>
                    <a:latin typeface="Calibri" panose="020F0502020204030204"/>
                  </a:rPr>
                  <a:t>02</a:t>
                </a:r>
              </a:p>
            </p:txBody>
          </p:sp>
          <p:sp>
            <p:nvSpPr>
              <p:cNvPr id="77" name="TextBox 76">
                <a:extLst>
                  <a:ext uri="{FF2B5EF4-FFF2-40B4-BE49-F238E27FC236}">
                    <a16:creationId xmlns:a16="http://schemas.microsoft.com/office/drawing/2014/main" id="{7FB466E3-5879-56EB-7409-9E2AC016EB41}"/>
                  </a:ext>
                </a:extLst>
              </p:cNvPr>
              <p:cNvSpPr txBox="1"/>
              <p:nvPr/>
            </p:nvSpPr>
            <p:spPr>
              <a:xfrm>
                <a:off x="7950093" y="1416510"/>
                <a:ext cx="954377" cy="1053936"/>
              </a:xfrm>
              <a:prstGeom prst="rect">
                <a:avLst/>
              </a:prstGeom>
              <a:noFill/>
            </p:spPr>
            <p:txBody>
              <a:bodyPr wrap="none" rtlCol="0">
                <a:spAutoFit/>
              </a:bodyPr>
              <a:lstStyle/>
              <a:p>
                <a:r>
                  <a:rPr lang="en-US" sz="4400" b="1" dirty="0">
                    <a:solidFill>
                      <a:srgbClr val="F0EFEF"/>
                    </a:solidFill>
                    <a:effectLst>
                      <a:outerShdw blurRad="38100" dist="38100" dir="2700000" algn="tl">
                        <a:srgbClr val="000000">
                          <a:alpha val="43137"/>
                        </a:srgbClr>
                      </a:outerShdw>
                    </a:effectLst>
                    <a:latin typeface="Calibri" panose="020F0502020204030204"/>
                  </a:rPr>
                  <a:t>03</a:t>
                </a:r>
              </a:p>
            </p:txBody>
          </p:sp>
          <p:sp>
            <p:nvSpPr>
              <p:cNvPr id="78" name="Oval 77">
                <a:extLst>
                  <a:ext uri="{FF2B5EF4-FFF2-40B4-BE49-F238E27FC236}">
                    <a16:creationId xmlns:a16="http://schemas.microsoft.com/office/drawing/2014/main" id="{CC4BB841-A315-28A3-DEE4-63CABFD4A4C9}"/>
                  </a:ext>
                </a:extLst>
              </p:cNvPr>
              <p:cNvSpPr/>
              <p:nvPr/>
            </p:nvSpPr>
            <p:spPr>
              <a:xfrm>
                <a:off x="1831323" y="5871730"/>
                <a:ext cx="2646386" cy="297746"/>
              </a:xfrm>
              <a:prstGeom prst="ellipse">
                <a:avLst/>
              </a:prstGeom>
              <a:gradFill flip="none" rotWithShape="1">
                <a:gsLst>
                  <a:gs pos="0">
                    <a:sysClr val="windowText" lastClr="000000"/>
                  </a:gs>
                  <a:gs pos="37000">
                    <a:sysClr val="windowText" lastClr="000000"/>
                  </a:gs>
                  <a:gs pos="100000">
                    <a:srgbClr val="21262D"/>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293AA209-50AC-F618-05E9-0E1E7A4B444A}"/>
                  </a:ext>
                </a:extLst>
              </p:cNvPr>
              <p:cNvSpPr/>
              <p:nvPr/>
            </p:nvSpPr>
            <p:spPr>
              <a:xfrm>
                <a:off x="4720676" y="5871730"/>
                <a:ext cx="2646386" cy="297746"/>
              </a:xfrm>
              <a:prstGeom prst="ellipse">
                <a:avLst/>
              </a:prstGeom>
              <a:gradFill flip="none" rotWithShape="1">
                <a:gsLst>
                  <a:gs pos="0">
                    <a:sysClr val="windowText" lastClr="000000"/>
                  </a:gs>
                  <a:gs pos="37000">
                    <a:sysClr val="windowText" lastClr="000000"/>
                  </a:gs>
                  <a:gs pos="100000">
                    <a:srgbClr val="21262D"/>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8F99F0C0-88C0-0FE2-2543-E7B6F295ECFB}"/>
                  </a:ext>
                </a:extLst>
              </p:cNvPr>
              <p:cNvSpPr/>
              <p:nvPr/>
            </p:nvSpPr>
            <p:spPr>
              <a:xfrm>
                <a:off x="7778974" y="5871730"/>
                <a:ext cx="2646386" cy="297746"/>
              </a:xfrm>
              <a:prstGeom prst="ellipse">
                <a:avLst/>
              </a:prstGeom>
              <a:gradFill flip="none" rotWithShape="1">
                <a:gsLst>
                  <a:gs pos="0">
                    <a:sysClr val="windowText" lastClr="000000"/>
                  </a:gs>
                  <a:gs pos="37000">
                    <a:sysClr val="windowText" lastClr="000000"/>
                  </a:gs>
                  <a:gs pos="100000">
                    <a:srgbClr val="21262D"/>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2" name="TextBox 81">
              <a:extLst>
                <a:ext uri="{FF2B5EF4-FFF2-40B4-BE49-F238E27FC236}">
                  <a16:creationId xmlns:a16="http://schemas.microsoft.com/office/drawing/2014/main" id="{AFD7F768-22FE-D88C-B653-0CED7079D31C}"/>
                </a:ext>
              </a:extLst>
            </p:cNvPr>
            <p:cNvSpPr txBox="1"/>
            <p:nvPr/>
          </p:nvSpPr>
          <p:spPr>
            <a:xfrm>
              <a:off x="954057" y="681318"/>
              <a:ext cx="1642128" cy="338554"/>
            </a:xfrm>
            <a:prstGeom prst="rect">
              <a:avLst/>
            </a:prstGeom>
            <a:noFill/>
          </p:spPr>
          <p:txBody>
            <a:bodyPr wrap="square" rtlCol="0">
              <a:spAutoFit/>
            </a:bodyPr>
            <a:lstStyle/>
            <a:p>
              <a:r>
                <a:rPr lang="en-US" sz="1600" dirty="0" err="1">
                  <a:solidFill>
                    <a:schemeClr val="bg1"/>
                  </a:solidFill>
                </a:rPr>
                <a:t>Initialisation</a:t>
              </a:r>
              <a:endParaRPr lang="en-US" sz="1600" dirty="0">
                <a:solidFill>
                  <a:schemeClr val="bg1"/>
                </a:solidFill>
              </a:endParaRPr>
            </a:p>
          </p:txBody>
        </p:sp>
        <p:sp>
          <p:nvSpPr>
            <p:cNvPr id="83" name="TextBox 82">
              <a:extLst>
                <a:ext uri="{FF2B5EF4-FFF2-40B4-BE49-F238E27FC236}">
                  <a16:creationId xmlns:a16="http://schemas.microsoft.com/office/drawing/2014/main" id="{6D0A242D-6BDD-316E-777B-8A2516F2F3C7}"/>
                </a:ext>
              </a:extLst>
            </p:cNvPr>
            <p:cNvSpPr txBox="1"/>
            <p:nvPr/>
          </p:nvSpPr>
          <p:spPr>
            <a:xfrm>
              <a:off x="3157627" y="692065"/>
              <a:ext cx="1952415" cy="338554"/>
            </a:xfrm>
            <a:prstGeom prst="rect">
              <a:avLst/>
            </a:prstGeom>
            <a:noFill/>
          </p:spPr>
          <p:txBody>
            <a:bodyPr wrap="square" rtlCol="0">
              <a:spAutoFit/>
            </a:bodyPr>
            <a:lstStyle/>
            <a:p>
              <a:r>
                <a:rPr lang="en-US" sz="1600" dirty="0">
                  <a:solidFill>
                    <a:schemeClr val="bg1"/>
                  </a:solidFill>
                </a:rPr>
                <a:t>Fitting the Model</a:t>
              </a:r>
            </a:p>
          </p:txBody>
        </p:sp>
        <p:sp>
          <p:nvSpPr>
            <p:cNvPr id="84" name="TextBox 83">
              <a:extLst>
                <a:ext uri="{FF2B5EF4-FFF2-40B4-BE49-F238E27FC236}">
                  <a16:creationId xmlns:a16="http://schemas.microsoft.com/office/drawing/2014/main" id="{E1B72F8A-5E04-9843-3CB0-6039A27DF5BD}"/>
                </a:ext>
              </a:extLst>
            </p:cNvPr>
            <p:cNvSpPr txBox="1"/>
            <p:nvPr/>
          </p:nvSpPr>
          <p:spPr>
            <a:xfrm>
              <a:off x="5368657" y="699525"/>
              <a:ext cx="2386345" cy="338554"/>
            </a:xfrm>
            <a:prstGeom prst="rect">
              <a:avLst/>
            </a:prstGeom>
            <a:noFill/>
          </p:spPr>
          <p:txBody>
            <a:bodyPr wrap="square" rtlCol="0">
              <a:spAutoFit/>
            </a:bodyPr>
            <a:lstStyle/>
            <a:p>
              <a:r>
                <a:rPr lang="en-US" sz="1600" dirty="0">
                  <a:solidFill>
                    <a:schemeClr val="bg1"/>
                  </a:solidFill>
                </a:rPr>
                <a:t>Classification Training</a:t>
              </a:r>
            </a:p>
          </p:txBody>
        </p:sp>
        <p:sp>
          <p:nvSpPr>
            <p:cNvPr id="85" name="TextBox 84">
              <a:extLst>
                <a:ext uri="{FF2B5EF4-FFF2-40B4-BE49-F238E27FC236}">
                  <a16:creationId xmlns:a16="http://schemas.microsoft.com/office/drawing/2014/main" id="{7121D388-7161-EA2F-2186-E35B147D14CA}"/>
                </a:ext>
              </a:extLst>
            </p:cNvPr>
            <p:cNvSpPr txBox="1"/>
            <p:nvPr/>
          </p:nvSpPr>
          <p:spPr>
            <a:xfrm>
              <a:off x="947938" y="2642915"/>
              <a:ext cx="1737688" cy="2677656"/>
            </a:xfrm>
            <a:prstGeom prst="rect">
              <a:avLst/>
            </a:prstGeom>
            <a:noFill/>
          </p:spPr>
          <p:txBody>
            <a:bodyPr wrap="square" rtlCol="0">
              <a:spAutoFit/>
            </a:bodyPr>
            <a:lstStyle/>
            <a:p>
              <a:r>
                <a:rPr lang="en-US" sz="1050" dirty="0">
                  <a:solidFill>
                    <a:schemeClr val="bg1"/>
                  </a:solidFill>
                </a:rPr>
                <a:t>Initializes the SVM model with predefined learning rate (</a:t>
              </a:r>
              <a:r>
                <a:rPr lang="en-US" sz="1050" dirty="0" err="1">
                  <a:solidFill>
                    <a:schemeClr val="bg1"/>
                  </a:solidFill>
                </a:rPr>
                <a:t>lr</a:t>
              </a:r>
              <a:r>
                <a:rPr lang="en-US" sz="1050" dirty="0">
                  <a:solidFill>
                    <a:schemeClr val="bg1"/>
                  </a:solidFill>
                </a:rPr>
                <a:t>), regularization parameter (</a:t>
              </a:r>
              <a:r>
                <a:rPr lang="en-US" sz="1050" dirty="0" err="1">
                  <a:solidFill>
                    <a:schemeClr val="bg1"/>
                  </a:solidFill>
                </a:rPr>
                <a:t>lambda_param</a:t>
              </a:r>
              <a:r>
                <a:rPr lang="en-US" sz="1050" dirty="0">
                  <a:solidFill>
                    <a:schemeClr val="bg1"/>
                  </a:solidFill>
                </a:rPr>
                <a:t>), and the number of iterations (</a:t>
              </a:r>
              <a:r>
                <a:rPr lang="en-US" sz="1050" dirty="0" err="1">
                  <a:solidFill>
                    <a:schemeClr val="bg1"/>
                  </a:solidFill>
                </a:rPr>
                <a:t>n_iters</a:t>
              </a:r>
              <a:r>
                <a:rPr lang="en-US" sz="1050" dirty="0">
                  <a:solidFill>
                    <a:schemeClr val="bg1"/>
                  </a:solidFill>
                </a:rPr>
                <a:t>)</a:t>
              </a:r>
            </a:p>
            <a:p>
              <a:endParaRPr lang="en-US" sz="1050" dirty="0">
                <a:solidFill>
                  <a:schemeClr val="bg1"/>
                </a:solidFill>
              </a:endParaRPr>
            </a:p>
            <a:p>
              <a:r>
                <a:rPr lang="en-GB" sz="1050" b="0" i="0" u="none" strike="noStrike" dirty="0">
                  <a:solidFill>
                    <a:schemeClr val="bg1"/>
                  </a:solidFill>
                  <a:effectLst/>
                </a:rPr>
                <a:t>Prepares to store the model weights (w) and bias (b), as well as lists to track the hinge loss and accuracy across iterations (losses and accuracies), for each classifier.</a:t>
              </a:r>
            </a:p>
            <a:p>
              <a:endParaRPr lang="en-US" sz="1050" dirty="0">
                <a:solidFill>
                  <a:schemeClr val="bg1"/>
                </a:solidFill>
              </a:endParaRPr>
            </a:p>
          </p:txBody>
        </p:sp>
        <p:sp>
          <p:nvSpPr>
            <p:cNvPr id="90" name="TextBox 89">
              <a:extLst>
                <a:ext uri="{FF2B5EF4-FFF2-40B4-BE49-F238E27FC236}">
                  <a16:creationId xmlns:a16="http://schemas.microsoft.com/office/drawing/2014/main" id="{C71853BF-45B9-38A2-AEE1-79AF163A480A}"/>
                </a:ext>
              </a:extLst>
            </p:cNvPr>
            <p:cNvSpPr txBox="1"/>
            <p:nvPr/>
          </p:nvSpPr>
          <p:spPr>
            <a:xfrm>
              <a:off x="3063566" y="2634587"/>
              <a:ext cx="1861599" cy="2839239"/>
            </a:xfrm>
            <a:prstGeom prst="rect">
              <a:avLst/>
            </a:prstGeom>
            <a:noFill/>
          </p:spPr>
          <p:txBody>
            <a:bodyPr wrap="square" rtlCol="0">
              <a:spAutoFit/>
            </a:bodyPr>
            <a:lstStyle/>
            <a:p>
              <a:pPr algn="l"/>
              <a:r>
                <a:rPr lang="en-GB" sz="1050" b="0" i="0" u="none" strike="noStrike" dirty="0">
                  <a:solidFill>
                    <a:schemeClr val="bg1"/>
                  </a:solidFill>
                  <a:effectLst/>
                </a:rPr>
                <a:t>Prepares the model to learn from the data X and labels y.</a:t>
              </a:r>
            </a:p>
            <a:p>
              <a:pPr algn="l"/>
              <a:endParaRPr lang="en-GB" sz="1050" b="0" i="0" u="none" strike="noStrike" dirty="0">
                <a:solidFill>
                  <a:schemeClr val="bg1"/>
                </a:solidFill>
                <a:effectLst/>
              </a:endParaRPr>
            </a:p>
            <a:p>
              <a:pPr algn="l"/>
              <a:r>
                <a:rPr lang="en-GB" sz="1050" b="0" i="0" u="none" strike="noStrike" dirty="0">
                  <a:solidFill>
                    <a:schemeClr val="bg1"/>
                  </a:solidFill>
                  <a:effectLst/>
                </a:rPr>
                <a:t>For each class, creates a binary label (</a:t>
              </a:r>
              <a:r>
                <a:rPr lang="en-GB" sz="1050" b="0" i="0" u="none" strike="noStrike" dirty="0" err="1">
                  <a:solidFill>
                    <a:schemeClr val="bg1"/>
                  </a:solidFill>
                  <a:effectLst/>
                </a:rPr>
                <a:t>binary_y</a:t>
              </a:r>
              <a:r>
                <a:rPr lang="en-GB" sz="1050" b="0" i="0" u="none" strike="noStrike" dirty="0">
                  <a:solidFill>
                    <a:schemeClr val="bg1"/>
                  </a:solidFill>
                  <a:effectLst/>
                </a:rPr>
                <a:t>) where the current class is marked as 1 and all others as -1, transforming the multiclass problem into multiple binary classification problems.</a:t>
              </a:r>
            </a:p>
            <a:p>
              <a:pPr algn="l"/>
              <a:endParaRPr lang="en-GB" sz="1050" b="0" i="0" u="none" strike="noStrike" dirty="0">
                <a:solidFill>
                  <a:schemeClr val="bg1"/>
                </a:solidFill>
                <a:effectLst/>
              </a:endParaRPr>
            </a:p>
            <a:p>
              <a:pPr algn="l"/>
              <a:r>
                <a:rPr lang="en-GB" sz="1050" b="0" i="0" u="none" strike="noStrike" dirty="0">
                  <a:solidFill>
                    <a:schemeClr val="bg1"/>
                  </a:solidFill>
                  <a:effectLst/>
                </a:rPr>
                <a:t>Invokes _</a:t>
              </a:r>
              <a:r>
                <a:rPr lang="en-GB" sz="1050" b="0" i="0" u="none" strike="noStrike" dirty="0" err="1">
                  <a:solidFill>
                    <a:schemeClr val="bg1"/>
                  </a:solidFill>
                  <a:effectLst/>
                </a:rPr>
                <a:t>binary_fit</a:t>
              </a:r>
              <a:r>
                <a:rPr lang="en-GB" sz="1050" b="0" i="0" u="none" strike="noStrike" dirty="0">
                  <a:solidFill>
                    <a:schemeClr val="bg1"/>
                  </a:solidFill>
                  <a:effectLst/>
                </a:rPr>
                <a:t> for each binary problem to learn the weights (w) and bias (b), and stores these in classifiers dictionary, keyed by class.</a:t>
              </a:r>
            </a:p>
            <a:p>
              <a:endParaRPr lang="en-US" sz="1050" dirty="0">
                <a:solidFill>
                  <a:schemeClr val="bg1"/>
                </a:solidFill>
              </a:endParaRPr>
            </a:p>
          </p:txBody>
        </p:sp>
        <p:sp>
          <p:nvSpPr>
            <p:cNvPr id="99" name="TextBox 98">
              <a:extLst>
                <a:ext uri="{FF2B5EF4-FFF2-40B4-BE49-F238E27FC236}">
                  <a16:creationId xmlns:a16="http://schemas.microsoft.com/office/drawing/2014/main" id="{D9D2021B-5FBA-39DB-A66A-A063DE4C3EFF}"/>
                </a:ext>
              </a:extLst>
            </p:cNvPr>
            <p:cNvSpPr txBox="1"/>
            <p:nvPr/>
          </p:nvSpPr>
          <p:spPr>
            <a:xfrm>
              <a:off x="5310296" y="2949525"/>
              <a:ext cx="1761650" cy="2031325"/>
            </a:xfrm>
            <a:prstGeom prst="rect">
              <a:avLst/>
            </a:prstGeom>
            <a:noFill/>
          </p:spPr>
          <p:txBody>
            <a:bodyPr wrap="square" rtlCol="0">
              <a:spAutoFit/>
            </a:bodyPr>
            <a:lstStyle/>
            <a:p>
              <a:pPr algn="l"/>
              <a:r>
                <a:rPr lang="en-GB" sz="1050" b="0" i="0" u="none" strike="noStrike" dirty="0">
                  <a:solidFill>
                    <a:schemeClr val="bg1"/>
                  </a:solidFill>
                  <a:effectLst/>
                </a:rPr>
                <a:t>Initializes weights w as a zero vector of dimension equal to the number of features in X, and bias b as 0.</a:t>
              </a:r>
            </a:p>
            <a:p>
              <a:pPr algn="l"/>
              <a:endParaRPr lang="en-GB" sz="1050" b="0" i="0" u="none" strike="noStrike" dirty="0">
                <a:solidFill>
                  <a:schemeClr val="bg1"/>
                </a:solidFill>
                <a:effectLst/>
              </a:endParaRPr>
            </a:p>
            <a:p>
              <a:pPr algn="l"/>
              <a:r>
                <a:rPr lang="en-GB" sz="1050" b="0" i="0" u="none" strike="noStrike" dirty="0">
                  <a:solidFill>
                    <a:schemeClr val="bg1"/>
                  </a:solidFill>
                  <a:effectLst/>
                </a:rPr>
                <a:t>Iterates </a:t>
              </a:r>
              <a:r>
                <a:rPr lang="en-GB" sz="1050" b="0" i="0" u="none" strike="noStrike" dirty="0" err="1">
                  <a:solidFill>
                    <a:schemeClr val="bg1"/>
                  </a:solidFill>
                  <a:effectLst/>
                </a:rPr>
                <a:t>n_iters</a:t>
              </a:r>
              <a:r>
                <a:rPr lang="en-GB" sz="1050" b="0" i="0" u="none" strike="noStrike" dirty="0">
                  <a:solidFill>
                    <a:schemeClr val="bg1"/>
                  </a:solidFill>
                  <a:effectLst/>
                </a:rPr>
                <a:t> times over the dataset, applying the gradient descent update rule based on the SVM hinge loss function:</a:t>
              </a:r>
            </a:p>
            <a:p>
              <a:pPr algn="l"/>
              <a:endParaRPr lang="en-GB" sz="1050" dirty="0">
                <a:solidFill>
                  <a:schemeClr val="bg1"/>
                </a:solidFill>
              </a:endParaRPr>
            </a:p>
          </p:txBody>
        </p:sp>
      </p:grpSp>
      <p:pic>
        <p:nvPicPr>
          <p:cNvPr id="72" name="Graphic 71" descr="Lightbulb">
            <a:extLst>
              <a:ext uri="{FF2B5EF4-FFF2-40B4-BE49-F238E27FC236}">
                <a16:creationId xmlns:a16="http://schemas.microsoft.com/office/drawing/2014/main" id="{A03460EB-D98E-9BA2-BCB0-E771F70471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740" y="1231910"/>
            <a:ext cx="1126351" cy="1126351"/>
          </a:xfrm>
          <a:prstGeom prst="rect">
            <a:avLst/>
          </a:prstGeom>
        </p:spPr>
      </p:pic>
      <p:pic>
        <p:nvPicPr>
          <p:cNvPr id="115" name="Picture 114" descr="A diagram of a graph&#10;&#10;Description automatically generated">
            <a:extLst>
              <a:ext uri="{FF2B5EF4-FFF2-40B4-BE49-F238E27FC236}">
                <a16:creationId xmlns:a16="http://schemas.microsoft.com/office/drawing/2014/main" id="{5D3F7566-8230-C1DC-6595-BBBE9866FCDF}"/>
              </a:ext>
            </a:extLst>
          </p:cNvPr>
          <p:cNvPicPr>
            <a:picLocks noChangeAspect="1"/>
          </p:cNvPicPr>
          <p:nvPr/>
        </p:nvPicPr>
        <p:blipFill>
          <a:blip r:embed="rId9"/>
          <a:stretch>
            <a:fillRect/>
          </a:stretch>
        </p:blipFill>
        <p:spPr>
          <a:xfrm>
            <a:off x="10144730" y="1234344"/>
            <a:ext cx="1927977" cy="1724056"/>
          </a:xfrm>
          <a:prstGeom prst="rect">
            <a:avLst/>
          </a:prstGeom>
        </p:spPr>
      </p:pic>
      <p:pic>
        <p:nvPicPr>
          <p:cNvPr id="117" name="Picture 116" descr="A diagram of a graph&#10;&#10;Description automatically generated">
            <a:extLst>
              <a:ext uri="{FF2B5EF4-FFF2-40B4-BE49-F238E27FC236}">
                <a16:creationId xmlns:a16="http://schemas.microsoft.com/office/drawing/2014/main" id="{D8A7322D-3BB0-3EE9-0BA7-7A740FD7E20B}"/>
              </a:ext>
            </a:extLst>
          </p:cNvPr>
          <p:cNvPicPr>
            <a:picLocks noChangeAspect="1"/>
          </p:cNvPicPr>
          <p:nvPr/>
        </p:nvPicPr>
        <p:blipFill>
          <a:blip r:embed="rId10"/>
          <a:stretch>
            <a:fillRect/>
          </a:stretch>
        </p:blipFill>
        <p:spPr>
          <a:xfrm>
            <a:off x="10186187" y="3217898"/>
            <a:ext cx="1908261" cy="2047597"/>
          </a:xfrm>
          <a:prstGeom prst="rect">
            <a:avLst/>
          </a:prstGeom>
        </p:spPr>
      </p:pic>
      <p:sp>
        <p:nvSpPr>
          <p:cNvPr id="120" name="TextBox 119">
            <a:extLst>
              <a:ext uri="{FF2B5EF4-FFF2-40B4-BE49-F238E27FC236}">
                <a16:creationId xmlns:a16="http://schemas.microsoft.com/office/drawing/2014/main" id="{EF2839DF-34EE-BAE2-9BEC-CB6D2EBC1EE7}"/>
              </a:ext>
            </a:extLst>
          </p:cNvPr>
          <p:cNvSpPr txBox="1"/>
          <p:nvPr/>
        </p:nvSpPr>
        <p:spPr>
          <a:xfrm>
            <a:off x="10134798" y="2958400"/>
            <a:ext cx="1908260" cy="230832"/>
          </a:xfrm>
          <a:prstGeom prst="rect">
            <a:avLst/>
          </a:prstGeom>
          <a:solidFill>
            <a:schemeClr val="bg1"/>
          </a:solidFill>
        </p:spPr>
        <p:txBody>
          <a:bodyPr wrap="square" rtlCol="0">
            <a:spAutoFit/>
          </a:bodyPr>
          <a:lstStyle/>
          <a:p>
            <a:r>
              <a:rPr lang="en-US" sz="900" b="1" dirty="0" err="1">
                <a:solidFill>
                  <a:schemeClr val="accent3"/>
                </a:solidFill>
              </a:rPr>
              <a:t>Lambda_param</a:t>
            </a:r>
            <a:r>
              <a:rPr lang="en-US" sz="900" b="1" dirty="0">
                <a:solidFill>
                  <a:schemeClr val="accent3"/>
                </a:solidFill>
              </a:rPr>
              <a:t> = small</a:t>
            </a:r>
          </a:p>
        </p:txBody>
      </p:sp>
      <p:sp>
        <p:nvSpPr>
          <p:cNvPr id="122" name="TextBox 121">
            <a:extLst>
              <a:ext uri="{FF2B5EF4-FFF2-40B4-BE49-F238E27FC236}">
                <a16:creationId xmlns:a16="http://schemas.microsoft.com/office/drawing/2014/main" id="{46625B7A-B1D3-DCB3-DAF8-F85A04D3E334}"/>
              </a:ext>
            </a:extLst>
          </p:cNvPr>
          <p:cNvSpPr txBox="1"/>
          <p:nvPr/>
        </p:nvSpPr>
        <p:spPr>
          <a:xfrm>
            <a:off x="10184085" y="5265495"/>
            <a:ext cx="1927976" cy="230832"/>
          </a:xfrm>
          <a:prstGeom prst="rect">
            <a:avLst/>
          </a:prstGeom>
          <a:solidFill>
            <a:schemeClr val="bg1"/>
          </a:solidFill>
        </p:spPr>
        <p:txBody>
          <a:bodyPr wrap="square" rtlCol="0">
            <a:spAutoFit/>
          </a:bodyPr>
          <a:lstStyle/>
          <a:p>
            <a:r>
              <a:rPr lang="en-US" sz="900" b="1" dirty="0" err="1">
                <a:solidFill>
                  <a:schemeClr val="accent3"/>
                </a:solidFill>
              </a:rPr>
              <a:t>Lambda_param</a:t>
            </a:r>
            <a:r>
              <a:rPr lang="en-US" sz="900" b="1" dirty="0">
                <a:solidFill>
                  <a:schemeClr val="accent3"/>
                </a:solidFill>
              </a:rPr>
              <a:t> = large</a:t>
            </a:r>
          </a:p>
        </p:txBody>
      </p:sp>
      <p:sp>
        <p:nvSpPr>
          <p:cNvPr id="123" name="TextBox 122">
            <a:extLst>
              <a:ext uri="{FF2B5EF4-FFF2-40B4-BE49-F238E27FC236}">
                <a16:creationId xmlns:a16="http://schemas.microsoft.com/office/drawing/2014/main" id="{5F797E38-C226-D4F3-793E-2E3F17EA97DC}"/>
              </a:ext>
            </a:extLst>
          </p:cNvPr>
          <p:cNvSpPr txBox="1"/>
          <p:nvPr/>
        </p:nvSpPr>
        <p:spPr>
          <a:xfrm>
            <a:off x="16120872" y="-199329"/>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0FA6D8C-B92A-7BB1-AD02-AF7B1CB3FEE3}"/>
              </a:ext>
            </a:extLst>
          </p:cNvPr>
          <p:cNvGrpSpPr/>
          <p:nvPr/>
        </p:nvGrpSpPr>
        <p:grpSpPr>
          <a:xfrm>
            <a:off x="6455697" y="1521739"/>
            <a:ext cx="3691928" cy="3786535"/>
            <a:chOff x="6455697" y="1521739"/>
            <a:chExt cx="3691928" cy="3786535"/>
          </a:xfrm>
        </p:grpSpPr>
        <p:pic>
          <p:nvPicPr>
            <p:cNvPr id="6" name="Picture 5" descr="A screen shot of a computer program&#10;&#10;Description automatically generated">
              <a:extLst>
                <a:ext uri="{FF2B5EF4-FFF2-40B4-BE49-F238E27FC236}">
                  <a16:creationId xmlns:a16="http://schemas.microsoft.com/office/drawing/2014/main" id="{E5B8E771-8A09-C6B5-93E9-FF4EE022353D}"/>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tretch>
              <a:fillRect/>
            </a:stretch>
          </p:blipFill>
          <p:spPr>
            <a:xfrm>
              <a:off x="6455697" y="1521739"/>
              <a:ext cx="3691928" cy="3786535"/>
            </a:xfrm>
            <a:prstGeom prst="rect">
              <a:avLst/>
            </a:prstGeom>
          </p:spPr>
        </p:pic>
        <p:sp>
          <p:nvSpPr>
            <p:cNvPr id="106" name="Rounded Rectangle 105">
              <a:extLst>
                <a:ext uri="{FF2B5EF4-FFF2-40B4-BE49-F238E27FC236}">
                  <a16:creationId xmlns:a16="http://schemas.microsoft.com/office/drawing/2014/main" id="{D4990439-E7D1-1921-3B6B-2E86605AAEBD}"/>
                </a:ext>
              </a:extLst>
            </p:cNvPr>
            <p:cNvSpPr/>
            <p:nvPr/>
          </p:nvSpPr>
          <p:spPr>
            <a:xfrm>
              <a:off x="6624471" y="1565032"/>
              <a:ext cx="3481697" cy="1001854"/>
            </a:xfrm>
            <a:prstGeom prst="round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7F0F186-2634-BE5E-AEC9-392588D4E5CC}"/>
                </a:ext>
              </a:extLst>
            </p:cNvPr>
            <p:cNvSpPr/>
            <p:nvPr/>
          </p:nvSpPr>
          <p:spPr>
            <a:xfrm>
              <a:off x="6610689" y="2605294"/>
              <a:ext cx="3495479" cy="1001855"/>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523A498-57E2-44D4-5268-C324CAA3578C}"/>
                </a:ext>
              </a:extLst>
            </p:cNvPr>
            <p:cNvSpPr/>
            <p:nvPr/>
          </p:nvSpPr>
          <p:spPr>
            <a:xfrm>
              <a:off x="6597866" y="3645557"/>
              <a:ext cx="3536932" cy="1662717"/>
            </a:xfrm>
            <a:prstGeom prst="roundRect">
              <a:avLst/>
            </a:prstGeom>
            <a:no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8176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checkerboard(across)">
                                      <p:cBhvr>
                                        <p:cTn id="7" dur="500"/>
                                        <p:tgtEl>
                                          <p:spTgt spid="110"/>
                                        </p:tgtEl>
                                      </p:cBhvr>
                                    </p:animEffect>
                                  </p:childTnLst>
                                </p:cTn>
                              </p:par>
                              <p:par>
                                <p:cTn id="8" presetID="9" presetClass="entr" presetSubtype="0"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dissolve">
                                      <p:cBhvr>
                                        <p:cTn id="10" dur="500"/>
                                        <p:tgtEl>
                                          <p:spTgt spid="1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dissolve">
                                      <p:cBhvr>
                                        <p:cTn id="13" dur="500"/>
                                        <p:tgtEl>
                                          <p:spTgt spid="122"/>
                                        </p:tgtEl>
                                      </p:cBhvr>
                                    </p:animEffect>
                                  </p:childTnLst>
                                </p:cTn>
                              </p:par>
                              <p:par>
                                <p:cTn id="14" presetID="9" presetClass="entr" presetSubtype="0"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dissolve">
                                      <p:cBhvr>
                                        <p:cTn id="16" dur="500"/>
                                        <p:tgtEl>
                                          <p:spTgt spid="1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dissolve">
                                      <p:cBhvr>
                                        <p:cTn id="19" dur="500"/>
                                        <p:tgtEl>
                                          <p:spTgt spid="120"/>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47A3EC-3DD3-531D-A17B-59E3C91B611C}"/>
              </a:ext>
            </a:extLst>
          </p:cNvPr>
          <p:cNvSpPr/>
          <p:nvPr/>
        </p:nvSpPr>
        <p:spPr>
          <a:xfrm>
            <a:off x="13133" y="-21516"/>
            <a:ext cx="12192000" cy="702122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2" name="TextBox 1">
            <a:extLst>
              <a:ext uri="{FF2B5EF4-FFF2-40B4-BE49-F238E27FC236}">
                <a16:creationId xmlns:a16="http://schemas.microsoft.com/office/drawing/2014/main" id="{2748C2C1-8FA3-B050-1EE0-2FBC653EB079}"/>
              </a:ext>
            </a:extLst>
          </p:cNvPr>
          <p:cNvSpPr txBox="1"/>
          <p:nvPr/>
        </p:nvSpPr>
        <p:spPr>
          <a:xfrm>
            <a:off x="812678" y="20839"/>
            <a:ext cx="12323135" cy="584775"/>
          </a:xfrm>
          <a:prstGeom prst="rect">
            <a:avLst/>
          </a:prstGeom>
          <a:noFill/>
        </p:spPr>
        <p:txBody>
          <a:bodyPr wrap="square" rtlCol="0">
            <a:spAutoFit/>
          </a:bodyPr>
          <a:lstStyle/>
          <a:p>
            <a:r>
              <a:rPr lang="en-US" sz="3200" b="1" dirty="0">
                <a:solidFill>
                  <a:schemeClr val="bg1"/>
                </a:solidFill>
              </a:rPr>
              <a:t>Training &amp; Testing the SVM Using One Versus ALL Classifier</a:t>
            </a:r>
          </a:p>
        </p:txBody>
      </p:sp>
      <p:sp>
        <p:nvSpPr>
          <p:cNvPr id="3" name="Slide Number Placeholder 2">
            <a:extLst>
              <a:ext uri="{FF2B5EF4-FFF2-40B4-BE49-F238E27FC236}">
                <a16:creationId xmlns:a16="http://schemas.microsoft.com/office/drawing/2014/main" id="{D42148A2-B229-51A4-5A21-CA0EC0530BD6}"/>
              </a:ext>
            </a:extLst>
          </p:cNvPr>
          <p:cNvSpPr>
            <a:spLocks noGrp="1"/>
          </p:cNvSpPr>
          <p:nvPr>
            <p:ph type="sldNum" sz="quarter" idx="12"/>
          </p:nvPr>
        </p:nvSpPr>
        <p:spPr/>
        <p:txBody>
          <a:bodyPr/>
          <a:lstStyle/>
          <a:p>
            <a:fld id="{D991E600-26DB-4641-A952-01083BCEDC72}" type="slidenum">
              <a:rPr lang="en-US" smtClean="0"/>
              <a:t>8</a:t>
            </a:fld>
            <a:endParaRPr lang="en-US"/>
          </a:p>
        </p:txBody>
      </p:sp>
      <p:sp>
        <p:nvSpPr>
          <p:cNvPr id="7" name="Freeform 6">
            <a:extLst>
              <a:ext uri="{FF2B5EF4-FFF2-40B4-BE49-F238E27FC236}">
                <a16:creationId xmlns:a16="http://schemas.microsoft.com/office/drawing/2014/main" id="{CBEA04AE-B621-4640-9584-D043482873C6}"/>
              </a:ext>
            </a:extLst>
          </p:cNvPr>
          <p:cNvSpPr>
            <a:spLocks/>
          </p:cNvSpPr>
          <p:nvPr/>
        </p:nvSpPr>
        <p:spPr bwMode="auto">
          <a:xfrm>
            <a:off x="2159526" y="1303990"/>
            <a:ext cx="3718406" cy="1652138"/>
          </a:xfrm>
          <a:prstGeom prst="rect">
            <a:avLst/>
          </a:pr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CBE89945-B8A9-011B-634A-6B5CE457A520}"/>
              </a:ext>
            </a:extLst>
          </p:cNvPr>
          <p:cNvGrpSpPr/>
          <p:nvPr/>
        </p:nvGrpSpPr>
        <p:grpSpPr>
          <a:xfrm>
            <a:off x="13133" y="685132"/>
            <a:ext cx="6726488" cy="2576225"/>
            <a:chOff x="-1" y="1371600"/>
            <a:chExt cx="12192001" cy="4114800"/>
          </a:xfrm>
        </p:grpSpPr>
        <p:sp>
          <p:nvSpPr>
            <p:cNvPr id="5" name="Freeform 6">
              <a:extLst>
                <a:ext uri="{FF2B5EF4-FFF2-40B4-BE49-F238E27FC236}">
                  <a16:creationId xmlns:a16="http://schemas.microsoft.com/office/drawing/2014/main" id="{B6A47920-65DF-C4EB-C971-6E8746AB6D39}"/>
                </a:ext>
              </a:extLst>
            </p:cNvPr>
            <p:cNvSpPr>
              <a:spLocks/>
            </p:cNvSpPr>
            <p:nvPr/>
          </p:nvSpPr>
          <p:spPr bwMode="auto">
            <a:xfrm>
              <a:off x="3019528" y="1371600"/>
              <a:ext cx="9172472" cy="1227658"/>
            </a:xfrm>
            <a:prstGeom prst="rect">
              <a:avLst/>
            </a:pr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AEB000AC-28A5-5F21-AA14-8CE52B2B8992}"/>
                </a:ext>
              </a:extLst>
            </p:cNvPr>
            <p:cNvSpPr>
              <a:spLocks/>
            </p:cNvSpPr>
            <p:nvPr/>
          </p:nvSpPr>
          <p:spPr bwMode="auto">
            <a:xfrm>
              <a:off x="3019528" y="4254096"/>
              <a:ext cx="9172472" cy="1232303"/>
            </a:xfrm>
            <a:prstGeom prst="rect">
              <a:avLst/>
            </a:pr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6155B065-2EF1-36AD-7916-D78B5DDC051D}"/>
                </a:ext>
              </a:extLst>
            </p:cNvPr>
            <p:cNvSpPr txBox="1"/>
            <p:nvPr/>
          </p:nvSpPr>
          <p:spPr>
            <a:xfrm>
              <a:off x="4113932" y="1652879"/>
              <a:ext cx="5625670" cy="737381"/>
            </a:xfrm>
            <a:prstGeom prst="rect">
              <a:avLst/>
            </a:prstGeom>
            <a:noFill/>
          </p:spPr>
          <p:txBody>
            <a:bodyPr wrap="square" lIns="0" rIns="0" rtlCol="0" anchor="b">
              <a:spAutoFit/>
            </a:bodyPr>
            <a:lstStyle/>
            <a:p>
              <a:r>
                <a:rPr lang="en-GB" sz="2400" b="1" dirty="0">
                  <a:solidFill>
                    <a:schemeClr val="bg1"/>
                  </a:solidFill>
                  <a:effectLst/>
                  <a:latin typeface="Inter"/>
                </a:rPr>
                <a:t>One vs One (OVO) </a:t>
              </a:r>
            </a:p>
          </p:txBody>
        </p:sp>
        <p:grpSp>
          <p:nvGrpSpPr>
            <p:cNvPr id="17" name="Group 16">
              <a:extLst>
                <a:ext uri="{FF2B5EF4-FFF2-40B4-BE49-F238E27FC236}">
                  <a16:creationId xmlns:a16="http://schemas.microsoft.com/office/drawing/2014/main" id="{16C25653-E078-41A1-FB6C-55F272A200CD}"/>
                </a:ext>
              </a:extLst>
            </p:cNvPr>
            <p:cNvGrpSpPr/>
            <p:nvPr/>
          </p:nvGrpSpPr>
          <p:grpSpPr>
            <a:xfrm>
              <a:off x="-1" y="1371600"/>
              <a:ext cx="4266938" cy="4114800"/>
              <a:chOff x="-1" y="1371600"/>
              <a:chExt cx="4266938" cy="4114800"/>
            </a:xfrm>
          </p:grpSpPr>
          <p:sp>
            <p:nvSpPr>
              <p:cNvPr id="18" name="Freeform: Shape 3">
                <a:extLst>
                  <a:ext uri="{FF2B5EF4-FFF2-40B4-BE49-F238E27FC236}">
                    <a16:creationId xmlns:a16="http://schemas.microsoft.com/office/drawing/2014/main" id="{4658EBE2-E340-E3A2-D0E0-3AA292F8CF6F}"/>
                  </a:ext>
                </a:extLst>
              </p:cNvPr>
              <p:cNvSpPr>
                <a:spLocks/>
              </p:cNvSpPr>
              <p:nvPr/>
            </p:nvSpPr>
            <p:spPr bwMode="auto">
              <a:xfrm>
                <a:off x="-1" y="2601959"/>
                <a:ext cx="4266938" cy="1760491"/>
              </a:xfrm>
              <a:custGeom>
                <a:avLst/>
                <a:gdLst>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858984 w 4266938"/>
                  <a:gd name="connsiteY10" fmla="*/ 6644 h 1654084"/>
                  <a:gd name="connsiteX11" fmla="*/ 4113687 w 4266938"/>
                  <a:gd name="connsiteY11" fmla="*/ 0 h 1654084"/>
                  <a:gd name="connsiteX0" fmla="*/ 4113687 w 4266938"/>
                  <a:gd name="connsiteY0" fmla="*/ 0 h 1654084"/>
                  <a:gd name="connsiteX1" fmla="*/ 4113687 w 4266938"/>
                  <a:gd name="connsiteY1" fmla="*/ 1654084 h 1654084"/>
                  <a:gd name="connsiteX2" fmla="*/ 3276601 w 4266938"/>
                  <a:gd name="connsiteY2" fmla="*/ 1389016 h 1654084"/>
                  <a:gd name="connsiteX3" fmla="*/ 2474195 w 4266938"/>
                  <a:gd name="connsiteY3" fmla="*/ 1105104 h 1654084"/>
                  <a:gd name="connsiteX4" fmla="*/ 1 w 4266938"/>
                  <a:gd name="connsiteY4" fmla="*/ 1105104 h 1654084"/>
                  <a:gd name="connsiteX5" fmla="*/ 1 w 4266938"/>
                  <a:gd name="connsiteY5" fmla="*/ 956686 h 1654084"/>
                  <a:gd name="connsiteX6" fmla="*/ 0 w 4266938"/>
                  <a:gd name="connsiteY6" fmla="*/ 956686 h 1654084"/>
                  <a:gd name="connsiteX7" fmla="*/ 0 w 4266938"/>
                  <a:gd name="connsiteY7" fmla="*/ 695453 h 1654084"/>
                  <a:gd name="connsiteX8" fmla="*/ 1 w 4266938"/>
                  <a:gd name="connsiteY8" fmla="*/ 695453 h 1654084"/>
                  <a:gd name="connsiteX9" fmla="*/ 1 w 4266938"/>
                  <a:gd name="connsiteY9" fmla="*/ 548979 h 1654084"/>
                  <a:gd name="connsiteX10" fmla="*/ 2546469 w 4266938"/>
                  <a:gd name="connsiteY10" fmla="*/ 548979 h 1654084"/>
                  <a:gd name="connsiteX11" fmla="*/ 2858984 w 4266938"/>
                  <a:gd name="connsiteY11" fmla="*/ 6644 h 1654084"/>
                  <a:gd name="connsiteX12" fmla="*/ 4113687 w 4266938"/>
                  <a:gd name="connsiteY12" fmla="*/ 0 h 1654084"/>
                  <a:gd name="connsiteX0" fmla="*/ 4113687 w 4266938"/>
                  <a:gd name="connsiteY0" fmla="*/ 0 h 1760491"/>
                  <a:gd name="connsiteX1" fmla="*/ 4113687 w 4266938"/>
                  <a:gd name="connsiteY1" fmla="*/ 1654084 h 1760491"/>
                  <a:gd name="connsiteX2" fmla="*/ 3257551 w 4266938"/>
                  <a:gd name="connsiteY2" fmla="*/ 1760491 h 1760491"/>
                  <a:gd name="connsiteX3" fmla="*/ 2474195 w 4266938"/>
                  <a:gd name="connsiteY3" fmla="*/ 1105104 h 1760491"/>
                  <a:gd name="connsiteX4" fmla="*/ 1 w 4266938"/>
                  <a:gd name="connsiteY4" fmla="*/ 1105104 h 1760491"/>
                  <a:gd name="connsiteX5" fmla="*/ 1 w 4266938"/>
                  <a:gd name="connsiteY5" fmla="*/ 956686 h 1760491"/>
                  <a:gd name="connsiteX6" fmla="*/ 0 w 4266938"/>
                  <a:gd name="connsiteY6" fmla="*/ 956686 h 1760491"/>
                  <a:gd name="connsiteX7" fmla="*/ 0 w 4266938"/>
                  <a:gd name="connsiteY7" fmla="*/ 695453 h 1760491"/>
                  <a:gd name="connsiteX8" fmla="*/ 1 w 4266938"/>
                  <a:gd name="connsiteY8" fmla="*/ 695453 h 1760491"/>
                  <a:gd name="connsiteX9" fmla="*/ 1 w 4266938"/>
                  <a:gd name="connsiteY9" fmla="*/ 548979 h 1760491"/>
                  <a:gd name="connsiteX10" fmla="*/ 2546469 w 4266938"/>
                  <a:gd name="connsiteY10" fmla="*/ 548979 h 1760491"/>
                  <a:gd name="connsiteX11" fmla="*/ 2858984 w 4266938"/>
                  <a:gd name="connsiteY11" fmla="*/ 6644 h 1760491"/>
                  <a:gd name="connsiteX12" fmla="*/ 4113687 w 4266938"/>
                  <a:gd name="connsiteY12" fmla="*/ 0 h 176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6938" h="1760491">
                    <a:moveTo>
                      <a:pt x="4113687" y="0"/>
                    </a:moveTo>
                    <a:cubicBezTo>
                      <a:pt x="4318022" y="532395"/>
                      <a:pt x="4318022" y="1121690"/>
                      <a:pt x="4113687" y="1654084"/>
                    </a:cubicBezTo>
                    <a:lnTo>
                      <a:pt x="3257551" y="1760491"/>
                    </a:lnTo>
                    <a:lnTo>
                      <a:pt x="2474195" y="1105104"/>
                    </a:lnTo>
                    <a:lnTo>
                      <a:pt x="1" y="1105104"/>
                    </a:lnTo>
                    <a:lnTo>
                      <a:pt x="1" y="956686"/>
                    </a:lnTo>
                    <a:lnTo>
                      <a:pt x="0" y="956686"/>
                    </a:lnTo>
                    <a:lnTo>
                      <a:pt x="0" y="695453"/>
                    </a:lnTo>
                    <a:lnTo>
                      <a:pt x="1" y="695453"/>
                    </a:lnTo>
                    <a:lnTo>
                      <a:pt x="1" y="548979"/>
                    </a:lnTo>
                    <a:lnTo>
                      <a:pt x="2546469" y="548979"/>
                    </a:lnTo>
                    <a:lnTo>
                      <a:pt x="2858984" y="6644"/>
                    </a:lnTo>
                    <a:lnTo>
                      <a:pt x="4113687" y="0"/>
                    </a:lnTo>
                    <a:close/>
                  </a:path>
                </a:pathLst>
              </a:custGeom>
              <a:solidFill>
                <a:srgbClr val="F7931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 name="Freeform: Shape 4">
                <a:extLst>
                  <a:ext uri="{FF2B5EF4-FFF2-40B4-BE49-F238E27FC236}">
                    <a16:creationId xmlns:a16="http://schemas.microsoft.com/office/drawing/2014/main" id="{E3BC3319-4B17-937B-D885-F62F7E7E978C}"/>
                  </a:ext>
                </a:extLst>
              </p:cNvPr>
              <p:cNvSpPr>
                <a:spLocks/>
              </p:cNvSpPr>
              <p:nvPr/>
            </p:nvSpPr>
            <p:spPr bwMode="auto">
              <a:xfrm>
                <a:off x="-1" y="1371600"/>
                <a:ext cx="4113934" cy="1925812"/>
              </a:xfrm>
              <a:custGeom>
                <a:avLst/>
                <a:gdLst>
                  <a:gd name="connsiteX0" fmla="*/ 3006528 w 4113934"/>
                  <a:gd name="connsiteY0" fmla="*/ 0 h 1925812"/>
                  <a:gd name="connsiteX1" fmla="*/ 4113934 w 4113934"/>
                  <a:gd name="connsiteY1" fmla="*/ 1229473 h 1925812"/>
                  <a:gd name="connsiteX2" fmla="*/ 2298844 w 4113934"/>
                  <a:gd name="connsiteY2" fmla="*/ 1925812 h 1925812"/>
                  <a:gd name="connsiteX3" fmla="*/ 2157896 w 4113934"/>
                  <a:gd name="connsiteY3" fmla="*/ 1925812 h 1925812"/>
                  <a:gd name="connsiteX4" fmla="*/ 2024951 w 4113934"/>
                  <a:gd name="connsiteY4" fmla="*/ 1925812 h 1925812"/>
                  <a:gd name="connsiteX5" fmla="*/ 0 w 4113934"/>
                  <a:gd name="connsiteY5" fmla="*/ 1925812 h 1925812"/>
                  <a:gd name="connsiteX6" fmla="*/ 0 w 4113934"/>
                  <a:gd name="connsiteY6" fmla="*/ 1664580 h 1925812"/>
                  <a:gd name="connsiteX7" fmla="*/ 2157896 w 4113934"/>
                  <a:gd name="connsiteY7" fmla="*/ 1664580 h 1925812"/>
                  <a:gd name="connsiteX8" fmla="*/ 2157896 w 4113934"/>
                  <a:gd name="connsiteY8" fmla="*/ 1664980 h 192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3934" h="1925812">
                    <a:moveTo>
                      <a:pt x="3006528" y="0"/>
                    </a:moveTo>
                    <a:cubicBezTo>
                      <a:pt x="3515090" y="259095"/>
                      <a:pt x="3909344" y="696826"/>
                      <a:pt x="4113934" y="1229473"/>
                    </a:cubicBezTo>
                    <a:lnTo>
                      <a:pt x="2298844" y="1925812"/>
                    </a:lnTo>
                    <a:lnTo>
                      <a:pt x="2157896" y="1925812"/>
                    </a:lnTo>
                    <a:lnTo>
                      <a:pt x="2024951" y="1925812"/>
                    </a:lnTo>
                    <a:lnTo>
                      <a:pt x="0" y="1925812"/>
                    </a:lnTo>
                    <a:lnTo>
                      <a:pt x="0" y="1664580"/>
                    </a:lnTo>
                    <a:lnTo>
                      <a:pt x="2157896" y="1664580"/>
                    </a:lnTo>
                    <a:lnTo>
                      <a:pt x="2157896" y="166498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Freeform: Shape 5">
                <a:extLst>
                  <a:ext uri="{FF2B5EF4-FFF2-40B4-BE49-F238E27FC236}">
                    <a16:creationId xmlns:a16="http://schemas.microsoft.com/office/drawing/2014/main" id="{4FBABB95-2F42-DAE4-F965-7D5F45AE1A6D}"/>
                  </a:ext>
                </a:extLst>
              </p:cNvPr>
              <p:cNvSpPr>
                <a:spLocks/>
              </p:cNvSpPr>
              <p:nvPr/>
            </p:nvSpPr>
            <p:spPr bwMode="auto">
              <a:xfrm>
                <a:off x="-1" y="3558644"/>
                <a:ext cx="4113934" cy="1927756"/>
              </a:xfrm>
              <a:custGeom>
                <a:avLst/>
                <a:gdLst>
                  <a:gd name="connsiteX0" fmla="*/ 0 w 4113934"/>
                  <a:gd name="connsiteY0" fmla="*/ 0 h 1927756"/>
                  <a:gd name="connsiteX1" fmla="*/ 2024889 w 4113934"/>
                  <a:gd name="connsiteY1" fmla="*/ 0 h 1927756"/>
                  <a:gd name="connsiteX2" fmla="*/ 2157895 w 4113934"/>
                  <a:gd name="connsiteY2" fmla="*/ 0 h 1927756"/>
                  <a:gd name="connsiteX3" fmla="*/ 2298466 w 4113934"/>
                  <a:gd name="connsiteY3" fmla="*/ 0 h 1927756"/>
                  <a:gd name="connsiteX4" fmla="*/ 4113934 w 4113934"/>
                  <a:gd name="connsiteY4" fmla="*/ 697262 h 1927756"/>
                  <a:gd name="connsiteX5" fmla="*/ 3006528 w 4113934"/>
                  <a:gd name="connsiteY5" fmla="*/ 1927756 h 1927756"/>
                  <a:gd name="connsiteX6" fmla="*/ 2157895 w 4113934"/>
                  <a:gd name="connsiteY6" fmla="*/ 261200 h 1927756"/>
                  <a:gd name="connsiteX7" fmla="*/ 2157895 w 4113934"/>
                  <a:gd name="connsiteY7" fmla="*/ 261233 h 1927756"/>
                  <a:gd name="connsiteX8" fmla="*/ 0 w 4113934"/>
                  <a:gd name="connsiteY8" fmla="*/ 261233 h 192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3934" h="1927756">
                    <a:moveTo>
                      <a:pt x="0" y="0"/>
                    </a:moveTo>
                    <a:lnTo>
                      <a:pt x="2024889" y="0"/>
                    </a:lnTo>
                    <a:lnTo>
                      <a:pt x="2157895" y="0"/>
                    </a:lnTo>
                    <a:lnTo>
                      <a:pt x="2298466" y="0"/>
                    </a:lnTo>
                    <a:lnTo>
                      <a:pt x="4113934" y="697262"/>
                    </a:lnTo>
                    <a:cubicBezTo>
                      <a:pt x="3909344" y="1230118"/>
                      <a:pt x="3515091" y="1668447"/>
                      <a:pt x="3006528" y="1927756"/>
                    </a:cubicBezTo>
                    <a:lnTo>
                      <a:pt x="2157895" y="261200"/>
                    </a:lnTo>
                    <a:lnTo>
                      <a:pt x="2157895" y="261233"/>
                    </a:lnTo>
                    <a:lnTo>
                      <a:pt x="0" y="261233"/>
                    </a:lnTo>
                    <a:close/>
                  </a:path>
                </a:pathLst>
              </a:custGeom>
              <a:solidFill>
                <a:srgbClr val="4CC1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 name="Freeform: Shape 6">
                <a:extLst>
                  <a:ext uri="{FF2B5EF4-FFF2-40B4-BE49-F238E27FC236}">
                    <a16:creationId xmlns:a16="http://schemas.microsoft.com/office/drawing/2014/main" id="{77E39C5F-FD3E-9DE8-FCD0-7560D93A5D47}"/>
                  </a:ext>
                </a:extLst>
              </p:cNvPr>
              <p:cNvSpPr/>
              <p:nvPr/>
            </p:nvSpPr>
            <p:spPr>
              <a:xfrm>
                <a:off x="-1" y="2377634"/>
                <a:ext cx="3138201" cy="2100983"/>
              </a:xfrm>
              <a:custGeom>
                <a:avLst/>
                <a:gdLst>
                  <a:gd name="connsiteX0" fmla="*/ 2493832 w 3138201"/>
                  <a:gd name="connsiteY0" fmla="*/ 0 h 2100983"/>
                  <a:gd name="connsiteX1" fmla="*/ 2520753 w 3138201"/>
                  <a:gd name="connsiteY1" fmla="*/ 12969 h 2100983"/>
                  <a:gd name="connsiteX2" fmla="*/ 3138201 w 3138201"/>
                  <a:gd name="connsiteY2" fmla="*/ 1050393 h 2100983"/>
                  <a:gd name="connsiteX3" fmla="*/ 2520753 w 3138201"/>
                  <a:gd name="connsiteY3" fmla="*/ 2087817 h 2100983"/>
                  <a:gd name="connsiteX4" fmla="*/ 2493424 w 3138201"/>
                  <a:gd name="connsiteY4" fmla="*/ 2100983 h 2100983"/>
                  <a:gd name="connsiteX5" fmla="*/ 2157939 w 3138201"/>
                  <a:gd name="connsiteY5" fmla="*/ 1442243 h 2100983"/>
                  <a:gd name="connsiteX6" fmla="*/ 0 w 3138201"/>
                  <a:gd name="connsiteY6" fmla="*/ 1442243 h 2100983"/>
                  <a:gd name="connsiteX7" fmla="*/ 0 w 3138201"/>
                  <a:gd name="connsiteY7" fmla="*/ 658546 h 2100983"/>
                  <a:gd name="connsiteX8" fmla="*/ 2158129 w 3138201"/>
                  <a:gd name="connsiteY8" fmla="*/ 658546 h 210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201" h="2100983">
                    <a:moveTo>
                      <a:pt x="2493832" y="0"/>
                    </a:moveTo>
                    <a:lnTo>
                      <a:pt x="2520753" y="12969"/>
                    </a:lnTo>
                    <a:cubicBezTo>
                      <a:pt x="2888533" y="212759"/>
                      <a:pt x="3138201" y="602419"/>
                      <a:pt x="3138201" y="1050393"/>
                    </a:cubicBezTo>
                    <a:cubicBezTo>
                      <a:pt x="3138201" y="1498367"/>
                      <a:pt x="2888533" y="1888028"/>
                      <a:pt x="2520753" y="2087817"/>
                    </a:cubicBezTo>
                    <a:lnTo>
                      <a:pt x="2493424" y="2100983"/>
                    </a:lnTo>
                    <a:lnTo>
                      <a:pt x="2157939" y="1442243"/>
                    </a:lnTo>
                    <a:lnTo>
                      <a:pt x="0" y="1442243"/>
                    </a:lnTo>
                    <a:lnTo>
                      <a:pt x="0" y="658546"/>
                    </a:lnTo>
                    <a:lnTo>
                      <a:pt x="2158129" y="658546"/>
                    </a:lnTo>
                    <a:close/>
                  </a:path>
                </a:pathLst>
              </a:cu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2" name="Graphic 21" descr="Chat with solid fill">
              <a:extLst>
                <a:ext uri="{FF2B5EF4-FFF2-40B4-BE49-F238E27FC236}">
                  <a16:creationId xmlns:a16="http://schemas.microsoft.com/office/drawing/2014/main" id="{D8FCD478-8F4C-41D1-7E9D-6DFD2AF60F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78831" y="4283718"/>
              <a:ext cx="671741" cy="671741"/>
            </a:xfrm>
            <a:prstGeom prst="rect">
              <a:avLst/>
            </a:prstGeom>
          </p:spPr>
        </p:pic>
        <p:pic>
          <p:nvPicPr>
            <p:cNvPr id="23" name="Graphic 22" descr="Single gear with solid fill">
              <a:extLst>
                <a:ext uri="{FF2B5EF4-FFF2-40B4-BE49-F238E27FC236}">
                  <a16:creationId xmlns:a16="http://schemas.microsoft.com/office/drawing/2014/main" id="{EB1D165F-60C9-7591-320A-B814DA9497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8831" y="1955094"/>
              <a:ext cx="671741" cy="671741"/>
            </a:xfrm>
            <a:prstGeom prst="rect">
              <a:avLst/>
            </a:prstGeom>
          </p:spPr>
        </p:pic>
        <p:pic>
          <p:nvPicPr>
            <p:cNvPr id="24" name="Graphic 23" descr="Magnifying glass with solid fill">
              <a:extLst>
                <a:ext uri="{FF2B5EF4-FFF2-40B4-BE49-F238E27FC236}">
                  <a16:creationId xmlns:a16="http://schemas.microsoft.com/office/drawing/2014/main" id="{54C59F91-FAB0-05EC-A937-2F706835FB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0197" y="3092158"/>
              <a:ext cx="671741" cy="671741"/>
            </a:xfrm>
            <a:prstGeom prst="rect">
              <a:avLst/>
            </a:prstGeom>
          </p:spPr>
        </p:pic>
      </p:grpSp>
      <p:sp>
        <p:nvSpPr>
          <p:cNvPr id="26" name="TextBox 25">
            <a:extLst>
              <a:ext uri="{FF2B5EF4-FFF2-40B4-BE49-F238E27FC236}">
                <a16:creationId xmlns:a16="http://schemas.microsoft.com/office/drawing/2014/main" id="{105010BD-E992-7FD9-C26F-E9F4F436F89E}"/>
              </a:ext>
            </a:extLst>
          </p:cNvPr>
          <p:cNvSpPr txBox="1"/>
          <p:nvPr/>
        </p:nvSpPr>
        <p:spPr>
          <a:xfrm>
            <a:off x="2472318" y="1597670"/>
            <a:ext cx="2889479" cy="461665"/>
          </a:xfrm>
          <a:prstGeom prst="rect">
            <a:avLst/>
          </a:prstGeom>
          <a:noFill/>
        </p:spPr>
        <p:txBody>
          <a:bodyPr wrap="square" lIns="0" rIns="0" rtlCol="0" anchor="b">
            <a:spAutoFit/>
          </a:bodyPr>
          <a:lstStyle/>
          <a:p>
            <a:r>
              <a:rPr lang="en-GB" sz="2400" b="1" dirty="0">
                <a:solidFill>
                  <a:schemeClr val="bg1"/>
                </a:solidFill>
                <a:effectLst/>
                <a:latin typeface="Inter"/>
              </a:rPr>
              <a:t>One vs All (OVA) </a:t>
            </a:r>
          </a:p>
        </p:txBody>
      </p:sp>
      <p:sp>
        <p:nvSpPr>
          <p:cNvPr id="27" name="TextBox 26">
            <a:extLst>
              <a:ext uri="{FF2B5EF4-FFF2-40B4-BE49-F238E27FC236}">
                <a16:creationId xmlns:a16="http://schemas.microsoft.com/office/drawing/2014/main" id="{6213BC2B-A93B-1675-5F85-7B6893679658}"/>
              </a:ext>
            </a:extLst>
          </p:cNvPr>
          <p:cNvSpPr txBox="1"/>
          <p:nvPr/>
        </p:nvSpPr>
        <p:spPr>
          <a:xfrm>
            <a:off x="2190166" y="2568878"/>
            <a:ext cx="3802555" cy="461665"/>
          </a:xfrm>
          <a:prstGeom prst="rect">
            <a:avLst/>
          </a:prstGeom>
          <a:noFill/>
        </p:spPr>
        <p:txBody>
          <a:bodyPr wrap="square" lIns="0" rIns="0" rtlCol="0" anchor="b">
            <a:spAutoFit/>
          </a:bodyPr>
          <a:lstStyle/>
          <a:p>
            <a:r>
              <a:rPr lang="en-GB" sz="2400" b="1" dirty="0">
                <a:solidFill>
                  <a:schemeClr val="bg1"/>
                </a:solidFill>
                <a:effectLst/>
                <a:latin typeface="Inter"/>
              </a:rPr>
              <a:t>Directed Acyclic Graph</a:t>
            </a:r>
            <a:r>
              <a:rPr lang="en-GB" sz="2400" dirty="0">
                <a:solidFill>
                  <a:schemeClr val="bg1"/>
                </a:solidFill>
                <a:effectLst/>
                <a:latin typeface="Inter"/>
              </a:rPr>
              <a:t> (</a:t>
            </a:r>
            <a:r>
              <a:rPr lang="en-GB" sz="2400" b="1" dirty="0">
                <a:solidFill>
                  <a:schemeClr val="bg1"/>
                </a:solidFill>
                <a:effectLst/>
                <a:latin typeface="Inter"/>
              </a:rPr>
              <a:t>DAG)</a:t>
            </a:r>
          </a:p>
        </p:txBody>
      </p:sp>
      <p:pic>
        <p:nvPicPr>
          <p:cNvPr id="30" name="Picture 29" descr="A diagram of a graph&#10;&#10;Description automatically generated">
            <a:extLst>
              <a:ext uri="{FF2B5EF4-FFF2-40B4-BE49-F238E27FC236}">
                <a16:creationId xmlns:a16="http://schemas.microsoft.com/office/drawing/2014/main" id="{4C8EE898-0C5D-593E-D24C-319554539C42}"/>
              </a:ext>
            </a:extLst>
          </p:cNvPr>
          <p:cNvPicPr>
            <a:picLocks noChangeAspect="1"/>
          </p:cNvPicPr>
          <p:nvPr/>
        </p:nvPicPr>
        <p:blipFill>
          <a:blip r:embed="rId9"/>
          <a:stretch>
            <a:fillRect/>
          </a:stretch>
        </p:blipFill>
        <p:spPr>
          <a:xfrm>
            <a:off x="70460" y="5252314"/>
            <a:ext cx="2059616" cy="1485193"/>
          </a:xfrm>
          <a:prstGeom prst="rect">
            <a:avLst/>
          </a:prstGeom>
        </p:spPr>
      </p:pic>
      <p:pic>
        <p:nvPicPr>
          <p:cNvPr id="31" name="Picture 30" descr="A diagram of a line graph&#10;&#10;Description automatically generated">
            <a:extLst>
              <a:ext uri="{FF2B5EF4-FFF2-40B4-BE49-F238E27FC236}">
                <a16:creationId xmlns:a16="http://schemas.microsoft.com/office/drawing/2014/main" id="{EA5C4F38-FF24-7250-1496-A2685DAA7318}"/>
              </a:ext>
            </a:extLst>
          </p:cNvPr>
          <p:cNvPicPr>
            <a:picLocks noChangeAspect="1"/>
          </p:cNvPicPr>
          <p:nvPr/>
        </p:nvPicPr>
        <p:blipFill>
          <a:blip r:embed="rId10"/>
          <a:stretch>
            <a:fillRect/>
          </a:stretch>
        </p:blipFill>
        <p:spPr>
          <a:xfrm>
            <a:off x="3344041" y="5276082"/>
            <a:ext cx="2021828" cy="1540716"/>
          </a:xfrm>
          <a:prstGeom prst="rect">
            <a:avLst/>
          </a:prstGeom>
        </p:spPr>
      </p:pic>
      <p:sp>
        <p:nvSpPr>
          <p:cNvPr id="34" name="TextBox 33">
            <a:extLst>
              <a:ext uri="{FF2B5EF4-FFF2-40B4-BE49-F238E27FC236}">
                <a16:creationId xmlns:a16="http://schemas.microsoft.com/office/drawing/2014/main" id="{9F766AF8-D6DA-4964-A89A-4CCF556E925C}"/>
              </a:ext>
            </a:extLst>
          </p:cNvPr>
          <p:cNvSpPr txBox="1"/>
          <p:nvPr/>
        </p:nvSpPr>
        <p:spPr>
          <a:xfrm>
            <a:off x="70460" y="4857585"/>
            <a:ext cx="2059616"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b="1" dirty="0">
                <a:solidFill>
                  <a:schemeClr val="bg1"/>
                </a:solidFill>
              </a:rPr>
              <a:t>OVO</a:t>
            </a:r>
          </a:p>
        </p:txBody>
      </p:sp>
      <p:sp>
        <p:nvSpPr>
          <p:cNvPr id="35" name="TextBox 34">
            <a:extLst>
              <a:ext uri="{FF2B5EF4-FFF2-40B4-BE49-F238E27FC236}">
                <a16:creationId xmlns:a16="http://schemas.microsoft.com/office/drawing/2014/main" id="{D6412AB0-2B90-7E38-412C-90D0029BDC80}"/>
              </a:ext>
            </a:extLst>
          </p:cNvPr>
          <p:cNvSpPr txBox="1"/>
          <p:nvPr/>
        </p:nvSpPr>
        <p:spPr>
          <a:xfrm>
            <a:off x="3354963" y="4868086"/>
            <a:ext cx="2010905"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b="1" dirty="0">
                <a:solidFill>
                  <a:schemeClr val="bg1"/>
                </a:solidFill>
              </a:rPr>
              <a:t>OVA</a:t>
            </a:r>
          </a:p>
        </p:txBody>
      </p:sp>
      <p:pic>
        <p:nvPicPr>
          <p:cNvPr id="29" name="Picture 28" descr="A diagram of red and blue dots&#10;&#10;Description automatically generated">
            <a:extLst>
              <a:ext uri="{FF2B5EF4-FFF2-40B4-BE49-F238E27FC236}">
                <a16:creationId xmlns:a16="http://schemas.microsoft.com/office/drawing/2014/main" id="{BC530229-C2DA-44D1-7516-2208F5C52909}"/>
              </a:ext>
            </a:extLst>
          </p:cNvPr>
          <p:cNvPicPr>
            <a:picLocks noChangeAspect="1"/>
          </p:cNvPicPr>
          <p:nvPr/>
        </p:nvPicPr>
        <p:blipFill>
          <a:blip r:embed="rId11"/>
          <a:stretch>
            <a:fillRect/>
          </a:stretch>
        </p:blipFill>
        <p:spPr>
          <a:xfrm>
            <a:off x="1922188" y="3282723"/>
            <a:ext cx="1822166" cy="1494894"/>
          </a:xfrm>
          <a:prstGeom prst="rect">
            <a:avLst/>
          </a:prstGeom>
        </p:spPr>
      </p:pic>
      <p:sp>
        <p:nvSpPr>
          <p:cNvPr id="66" name="TextBox 65">
            <a:extLst>
              <a:ext uri="{FF2B5EF4-FFF2-40B4-BE49-F238E27FC236}">
                <a16:creationId xmlns:a16="http://schemas.microsoft.com/office/drawing/2014/main" id="{A4D6D2D9-B2EB-776C-7AE6-ED9ADEF7B383}"/>
              </a:ext>
            </a:extLst>
          </p:cNvPr>
          <p:cNvSpPr txBox="1"/>
          <p:nvPr/>
        </p:nvSpPr>
        <p:spPr>
          <a:xfrm>
            <a:off x="10050644" y="2650969"/>
            <a:ext cx="1986366" cy="276999"/>
          </a:xfrm>
          <a:prstGeom prst="rect">
            <a:avLst/>
          </a:prstGeom>
          <a:noFill/>
        </p:spPr>
        <p:txBody>
          <a:bodyPr wrap="square" rtlCol="0">
            <a:spAutoFit/>
          </a:bodyPr>
          <a:lstStyle/>
          <a:p>
            <a:r>
              <a:rPr lang="en-US" sz="1200" i="1" dirty="0">
                <a:solidFill>
                  <a:srgbClr val="FFC000"/>
                </a:solidFill>
              </a:rPr>
              <a:t>.</a:t>
            </a:r>
          </a:p>
        </p:txBody>
      </p:sp>
      <p:grpSp>
        <p:nvGrpSpPr>
          <p:cNvPr id="71" name="Group 70">
            <a:extLst>
              <a:ext uri="{FF2B5EF4-FFF2-40B4-BE49-F238E27FC236}">
                <a16:creationId xmlns:a16="http://schemas.microsoft.com/office/drawing/2014/main" id="{BCB069A8-7137-018F-D1A3-309FF0DB1242}"/>
              </a:ext>
            </a:extLst>
          </p:cNvPr>
          <p:cNvGrpSpPr/>
          <p:nvPr/>
        </p:nvGrpSpPr>
        <p:grpSpPr>
          <a:xfrm>
            <a:off x="6092126" y="1362634"/>
            <a:ext cx="6162825" cy="4966227"/>
            <a:chOff x="6092126" y="1362634"/>
            <a:chExt cx="6162825" cy="4966227"/>
          </a:xfrm>
        </p:grpSpPr>
        <p:grpSp>
          <p:nvGrpSpPr>
            <p:cNvPr id="61" name="Group 60">
              <a:extLst>
                <a:ext uri="{FF2B5EF4-FFF2-40B4-BE49-F238E27FC236}">
                  <a16:creationId xmlns:a16="http://schemas.microsoft.com/office/drawing/2014/main" id="{5C02A0FC-E9D1-E1D9-9383-D4588B4BD643}"/>
                </a:ext>
              </a:extLst>
            </p:cNvPr>
            <p:cNvGrpSpPr/>
            <p:nvPr/>
          </p:nvGrpSpPr>
          <p:grpSpPr>
            <a:xfrm>
              <a:off x="6168878" y="1362634"/>
              <a:ext cx="6086073" cy="4966227"/>
              <a:chOff x="1118317" y="519999"/>
              <a:chExt cx="10116443" cy="5446038"/>
            </a:xfrm>
          </p:grpSpPr>
          <p:sp>
            <p:nvSpPr>
              <p:cNvPr id="8" name="Shape">
                <a:extLst>
                  <a:ext uri="{FF2B5EF4-FFF2-40B4-BE49-F238E27FC236}">
                    <a16:creationId xmlns:a16="http://schemas.microsoft.com/office/drawing/2014/main" id="{E3196B49-8F98-ABC9-89D2-58228527046C}"/>
                  </a:ext>
                </a:extLst>
              </p:cNvPr>
              <p:cNvSpPr/>
              <p:nvPr/>
            </p:nvSpPr>
            <p:spPr>
              <a:xfrm>
                <a:off x="5283451" y="1790525"/>
                <a:ext cx="1642661" cy="4175512"/>
              </a:xfrm>
              <a:custGeom>
                <a:avLst/>
                <a:gdLst/>
                <a:ahLst/>
                <a:cxnLst>
                  <a:cxn ang="0">
                    <a:pos x="wd2" y="hd2"/>
                  </a:cxn>
                  <a:cxn ang="5400000">
                    <a:pos x="wd2" y="hd2"/>
                  </a:cxn>
                  <a:cxn ang="10800000">
                    <a:pos x="wd2" y="hd2"/>
                  </a:cxn>
                  <a:cxn ang="16200000">
                    <a:pos x="wd2" y="hd2"/>
                  </a:cxn>
                </a:cxnLst>
                <a:rect l="0" t="0" r="r" b="b"/>
                <a:pathLst>
                  <a:path w="21600" h="21600" extrusionOk="0">
                    <a:moveTo>
                      <a:pt x="21268" y="19203"/>
                    </a:moveTo>
                    <a:lnTo>
                      <a:pt x="18056" y="19203"/>
                    </a:lnTo>
                    <a:lnTo>
                      <a:pt x="16062" y="18462"/>
                    </a:lnTo>
                    <a:lnTo>
                      <a:pt x="18536" y="18462"/>
                    </a:lnTo>
                    <a:cubicBezTo>
                      <a:pt x="18720" y="18462"/>
                      <a:pt x="18868" y="18404"/>
                      <a:pt x="18868" y="18332"/>
                    </a:cubicBezTo>
                    <a:cubicBezTo>
                      <a:pt x="18868" y="18259"/>
                      <a:pt x="18720" y="18201"/>
                      <a:pt x="18536" y="18201"/>
                    </a:cubicBezTo>
                    <a:lnTo>
                      <a:pt x="11705" y="18201"/>
                    </a:lnTo>
                    <a:lnTo>
                      <a:pt x="11705" y="0"/>
                    </a:lnTo>
                    <a:lnTo>
                      <a:pt x="9526" y="0"/>
                    </a:lnTo>
                    <a:lnTo>
                      <a:pt x="9526" y="18215"/>
                    </a:lnTo>
                    <a:lnTo>
                      <a:pt x="2326" y="18215"/>
                    </a:lnTo>
                    <a:cubicBezTo>
                      <a:pt x="2142" y="18215"/>
                      <a:pt x="1994" y="18274"/>
                      <a:pt x="1994" y="18346"/>
                    </a:cubicBezTo>
                    <a:cubicBezTo>
                      <a:pt x="1994" y="18419"/>
                      <a:pt x="2142" y="18477"/>
                      <a:pt x="2326" y="18477"/>
                    </a:cubicBezTo>
                    <a:lnTo>
                      <a:pt x="5391" y="18477"/>
                    </a:lnTo>
                    <a:lnTo>
                      <a:pt x="3397" y="19218"/>
                    </a:lnTo>
                    <a:lnTo>
                      <a:pt x="185" y="19218"/>
                    </a:lnTo>
                    <a:cubicBezTo>
                      <a:pt x="74" y="19218"/>
                      <a:pt x="0" y="19247"/>
                      <a:pt x="0" y="19290"/>
                    </a:cubicBezTo>
                    <a:cubicBezTo>
                      <a:pt x="0" y="19334"/>
                      <a:pt x="74" y="19363"/>
                      <a:pt x="185" y="19363"/>
                    </a:cubicBezTo>
                    <a:lnTo>
                      <a:pt x="3286" y="19363"/>
                    </a:lnTo>
                    <a:lnTo>
                      <a:pt x="3286" y="20540"/>
                    </a:lnTo>
                    <a:cubicBezTo>
                      <a:pt x="3286" y="20583"/>
                      <a:pt x="3360" y="20612"/>
                      <a:pt x="3471" y="20612"/>
                    </a:cubicBezTo>
                    <a:cubicBezTo>
                      <a:pt x="3581" y="20612"/>
                      <a:pt x="3655" y="20583"/>
                      <a:pt x="3655" y="20540"/>
                    </a:cubicBezTo>
                    <a:lnTo>
                      <a:pt x="3655" y="19334"/>
                    </a:lnTo>
                    <a:lnTo>
                      <a:pt x="5908" y="18491"/>
                    </a:lnTo>
                    <a:lnTo>
                      <a:pt x="7052" y="18491"/>
                    </a:lnTo>
                    <a:lnTo>
                      <a:pt x="7052" y="20525"/>
                    </a:lnTo>
                    <a:lnTo>
                      <a:pt x="4615" y="21484"/>
                    </a:lnTo>
                    <a:cubicBezTo>
                      <a:pt x="4542" y="21513"/>
                      <a:pt x="4542" y="21556"/>
                      <a:pt x="4615" y="21585"/>
                    </a:cubicBezTo>
                    <a:cubicBezTo>
                      <a:pt x="4652" y="21600"/>
                      <a:pt x="4689" y="21600"/>
                      <a:pt x="4763" y="21600"/>
                    </a:cubicBezTo>
                    <a:cubicBezTo>
                      <a:pt x="4837" y="21600"/>
                      <a:pt x="4874" y="21600"/>
                      <a:pt x="4911" y="21585"/>
                    </a:cubicBezTo>
                    <a:lnTo>
                      <a:pt x="7274" y="20656"/>
                    </a:lnTo>
                    <a:lnTo>
                      <a:pt x="9526" y="21542"/>
                    </a:lnTo>
                    <a:cubicBezTo>
                      <a:pt x="9563" y="21556"/>
                      <a:pt x="9600" y="21556"/>
                      <a:pt x="9674" y="21556"/>
                    </a:cubicBezTo>
                    <a:cubicBezTo>
                      <a:pt x="9748" y="21556"/>
                      <a:pt x="9785" y="21556"/>
                      <a:pt x="9822" y="21542"/>
                    </a:cubicBezTo>
                    <a:cubicBezTo>
                      <a:pt x="9895" y="21513"/>
                      <a:pt x="9895" y="21469"/>
                      <a:pt x="9822" y="21440"/>
                    </a:cubicBezTo>
                    <a:lnTo>
                      <a:pt x="7495" y="20525"/>
                    </a:lnTo>
                    <a:lnTo>
                      <a:pt x="7495" y="18491"/>
                    </a:lnTo>
                    <a:lnTo>
                      <a:pt x="10228" y="18491"/>
                    </a:lnTo>
                    <a:lnTo>
                      <a:pt x="8049" y="19348"/>
                    </a:lnTo>
                    <a:cubicBezTo>
                      <a:pt x="7975" y="19378"/>
                      <a:pt x="7975" y="19421"/>
                      <a:pt x="8049" y="19450"/>
                    </a:cubicBezTo>
                    <a:cubicBezTo>
                      <a:pt x="8086" y="19465"/>
                      <a:pt x="8123" y="19465"/>
                      <a:pt x="8197" y="19465"/>
                    </a:cubicBezTo>
                    <a:cubicBezTo>
                      <a:pt x="8271" y="19465"/>
                      <a:pt x="8308" y="19465"/>
                      <a:pt x="8345" y="19450"/>
                    </a:cubicBezTo>
                    <a:lnTo>
                      <a:pt x="10708" y="18521"/>
                    </a:lnTo>
                    <a:lnTo>
                      <a:pt x="12960" y="19407"/>
                    </a:lnTo>
                    <a:cubicBezTo>
                      <a:pt x="12997" y="19421"/>
                      <a:pt x="13034" y="19421"/>
                      <a:pt x="13108" y="19421"/>
                    </a:cubicBezTo>
                    <a:cubicBezTo>
                      <a:pt x="13181" y="19421"/>
                      <a:pt x="13218" y="19421"/>
                      <a:pt x="13255" y="19407"/>
                    </a:cubicBezTo>
                    <a:cubicBezTo>
                      <a:pt x="13329" y="19378"/>
                      <a:pt x="13329" y="19334"/>
                      <a:pt x="13255" y="19305"/>
                    </a:cubicBezTo>
                    <a:lnTo>
                      <a:pt x="11188" y="18491"/>
                    </a:lnTo>
                    <a:lnTo>
                      <a:pt x="14105" y="18491"/>
                    </a:lnTo>
                    <a:lnTo>
                      <a:pt x="14105" y="20525"/>
                    </a:lnTo>
                    <a:lnTo>
                      <a:pt x="11778" y="21440"/>
                    </a:lnTo>
                    <a:cubicBezTo>
                      <a:pt x="11705" y="21469"/>
                      <a:pt x="11705" y="21513"/>
                      <a:pt x="11778" y="21542"/>
                    </a:cubicBezTo>
                    <a:cubicBezTo>
                      <a:pt x="11815" y="21556"/>
                      <a:pt x="11852" y="21556"/>
                      <a:pt x="11926" y="21556"/>
                    </a:cubicBezTo>
                    <a:cubicBezTo>
                      <a:pt x="12000" y="21556"/>
                      <a:pt x="12037" y="21556"/>
                      <a:pt x="12074" y="21542"/>
                    </a:cubicBezTo>
                    <a:lnTo>
                      <a:pt x="14326" y="20656"/>
                    </a:lnTo>
                    <a:lnTo>
                      <a:pt x="16689" y="21585"/>
                    </a:lnTo>
                    <a:cubicBezTo>
                      <a:pt x="16726" y="21600"/>
                      <a:pt x="16763" y="21600"/>
                      <a:pt x="16837" y="21600"/>
                    </a:cubicBezTo>
                    <a:cubicBezTo>
                      <a:pt x="16911" y="21600"/>
                      <a:pt x="16948" y="21600"/>
                      <a:pt x="16985" y="21585"/>
                    </a:cubicBezTo>
                    <a:cubicBezTo>
                      <a:pt x="17058" y="21556"/>
                      <a:pt x="17058" y="21513"/>
                      <a:pt x="16985" y="21484"/>
                    </a:cubicBezTo>
                    <a:lnTo>
                      <a:pt x="14548" y="20525"/>
                    </a:lnTo>
                    <a:lnTo>
                      <a:pt x="14548" y="18491"/>
                    </a:lnTo>
                    <a:lnTo>
                      <a:pt x="15692" y="18491"/>
                    </a:lnTo>
                    <a:lnTo>
                      <a:pt x="17945" y="19334"/>
                    </a:lnTo>
                    <a:lnTo>
                      <a:pt x="17945" y="20540"/>
                    </a:lnTo>
                    <a:cubicBezTo>
                      <a:pt x="17945" y="20583"/>
                      <a:pt x="18019" y="20612"/>
                      <a:pt x="18129" y="20612"/>
                    </a:cubicBezTo>
                    <a:cubicBezTo>
                      <a:pt x="18240" y="20612"/>
                      <a:pt x="18314" y="20583"/>
                      <a:pt x="18314" y="20540"/>
                    </a:cubicBezTo>
                    <a:lnTo>
                      <a:pt x="18314" y="19363"/>
                    </a:lnTo>
                    <a:lnTo>
                      <a:pt x="21415" y="19363"/>
                    </a:lnTo>
                    <a:cubicBezTo>
                      <a:pt x="21526" y="19363"/>
                      <a:pt x="21600" y="19334"/>
                      <a:pt x="21600" y="19290"/>
                    </a:cubicBezTo>
                    <a:cubicBezTo>
                      <a:pt x="21600" y="19247"/>
                      <a:pt x="21379" y="19203"/>
                      <a:pt x="21268" y="19203"/>
                    </a:cubicBezTo>
                    <a:close/>
                  </a:path>
                </a:pathLst>
              </a:custGeom>
              <a:solidFill>
                <a:schemeClr val="bg2">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grpSp>
            <p:nvGrpSpPr>
              <p:cNvPr id="9" name="Group 8">
                <a:extLst>
                  <a:ext uri="{FF2B5EF4-FFF2-40B4-BE49-F238E27FC236}">
                    <a16:creationId xmlns:a16="http://schemas.microsoft.com/office/drawing/2014/main" id="{F935E24F-4103-5DF8-CAD7-4264D88667DE}"/>
                  </a:ext>
                </a:extLst>
              </p:cNvPr>
              <p:cNvGrpSpPr/>
              <p:nvPr/>
            </p:nvGrpSpPr>
            <p:grpSpPr>
              <a:xfrm>
                <a:off x="4625319" y="889845"/>
                <a:ext cx="1698532" cy="1252728"/>
                <a:chOff x="3913915" y="1328546"/>
                <a:chExt cx="2525539" cy="1866446"/>
              </a:xfrm>
            </p:grpSpPr>
            <p:sp>
              <p:nvSpPr>
                <p:cNvPr id="10" name="Shape">
                  <a:extLst>
                    <a:ext uri="{FF2B5EF4-FFF2-40B4-BE49-F238E27FC236}">
                      <a16:creationId xmlns:a16="http://schemas.microsoft.com/office/drawing/2014/main" id="{CE86C2A6-2AEA-EF2A-33D4-59B17F1A589C}"/>
                    </a:ext>
                  </a:extLst>
                </p:cNvPr>
                <p:cNvSpPr/>
                <p:nvPr/>
              </p:nvSpPr>
              <p:spPr>
                <a:xfrm>
                  <a:off x="3913915" y="1328546"/>
                  <a:ext cx="2525539" cy="1866446"/>
                </a:xfrm>
                <a:custGeom>
                  <a:avLst/>
                  <a:gdLst/>
                  <a:ahLst/>
                  <a:cxnLst>
                    <a:cxn ang="0">
                      <a:pos x="wd2" y="hd2"/>
                    </a:cxn>
                    <a:cxn ang="5400000">
                      <a:pos x="wd2" y="hd2"/>
                    </a:cxn>
                    <a:cxn ang="10800000">
                      <a:pos x="wd2" y="hd2"/>
                    </a:cxn>
                    <a:cxn ang="16200000">
                      <a:pos x="wd2" y="hd2"/>
                    </a:cxn>
                  </a:cxnLst>
                  <a:rect l="0" t="0" r="r" b="b"/>
                  <a:pathLst>
                    <a:path w="20146" h="19892" extrusionOk="0">
                      <a:moveTo>
                        <a:pt x="9926" y="849"/>
                      </a:moveTo>
                      <a:cubicBezTo>
                        <a:pt x="12893" y="2675"/>
                        <a:pt x="14426" y="6862"/>
                        <a:pt x="13926" y="10914"/>
                      </a:cubicBezTo>
                      <a:cubicBezTo>
                        <a:pt x="13826" y="11760"/>
                        <a:pt x="14126" y="12607"/>
                        <a:pt x="14693" y="12963"/>
                      </a:cubicBezTo>
                      <a:lnTo>
                        <a:pt x="14760" y="13007"/>
                      </a:lnTo>
                      <a:cubicBezTo>
                        <a:pt x="15193" y="13275"/>
                        <a:pt x="15693" y="13275"/>
                        <a:pt x="16126" y="12963"/>
                      </a:cubicBezTo>
                      <a:cubicBezTo>
                        <a:pt x="16893" y="12428"/>
                        <a:pt x="17826" y="12384"/>
                        <a:pt x="18660" y="12963"/>
                      </a:cubicBezTo>
                      <a:cubicBezTo>
                        <a:pt x="19926" y="13854"/>
                        <a:pt x="20493" y="15947"/>
                        <a:pt x="19926" y="17684"/>
                      </a:cubicBezTo>
                      <a:cubicBezTo>
                        <a:pt x="19293" y="19599"/>
                        <a:pt x="17593" y="20445"/>
                        <a:pt x="16193" y="19510"/>
                      </a:cubicBezTo>
                      <a:cubicBezTo>
                        <a:pt x="15360" y="18975"/>
                        <a:pt x="14826" y="17906"/>
                        <a:pt x="14693" y="16793"/>
                      </a:cubicBezTo>
                      <a:cubicBezTo>
                        <a:pt x="14626" y="16170"/>
                        <a:pt x="14326" y="15680"/>
                        <a:pt x="13893" y="15412"/>
                      </a:cubicBezTo>
                      <a:lnTo>
                        <a:pt x="13860" y="15368"/>
                      </a:lnTo>
                      <a:cubicBezTo>
                        <a:pt x="13293" y="14967"/>
                        <a:pt x="12593" y="15190"/>
                        <a:pt x="12160" y="15813"/>
                      </a:cubicBezTo>
                      <a:cubicBezTo>
                        <a:pt x="10093" y="18753"/>
                        <a:pt x="6760" y="19688"/>
                        <a:pt x="3926" y="17817"/>
                      </a:cubicBezTo>
                      <a:cubicBezTo>
                        <a:pt x="293" y="15412"/>
                        <a:pt x="-1107" y="9400"/>
                        <a:pt x="960" y="4679"/>
                      </a:cubicBezTo>
                      <a:cubicBezTo>
                        <a:pt x="2760" y="493"/>
                        <a:pt x="6693" y="-1155"/>
                        <a:pt x="9926" y="849"/>
                      </a:cubicBezTo>
                      <a:close/>
                    </a:path>
                  </a:pathLst>
                </a:custGeom>
                <a:solidFill>
                  <a:schemeClr val="accent4"/>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ffectLst>
                      <a:outerShdw blurRad="38100" dist="12700" dir="5400000" rotWithShape="0">
                        <a:srgbClr val="000000">
                          <a:alpha val="50000"/>
                        </a:srgbClr>
                      </a:outerShdw>
                    </a:effectLst>
                  </a:endParaRPr>
                </a:p>
              </p:txBody>
            </p:sp>
            <p:sp>
              <p:nvSpPr>
                <p:cNvPr id="11" name="Circle">
                  <a:extLst>
                    <a:ext uri="{FF2B5EF4-FFF2-40B4-BE49-F238E27FC236}">
                      <a16:creationId xmlns:a16="http://schemas.microsoft.com/office/drawing/2014/main" id="{021F25F6-8CDA-B08E-7198-5019F6902D83}"/>
                    </a:ext>
                  </a:extLst>
                </p:cNvPr>
                <p:cNvSpPr/>
                <p:nvPr/>
              </p:nvSpPr>
              <p:spPr>
                <a:xfrm>
                  <a:off x="5894845" y="2651359"/>
                  <a:ext cx="401162" cy="401159"/>
                </a:xfrm>
                <a:prstGeom prst="ellipse">
                  <a:avLst/>
                </a:pr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ffectLst>
                      <a:outerShdw blurRad="38100" dist="12700" dir="5400000" rotWithShape="0">
                        <a:srgbClr val="000000">
                          <a:alpha val="50000"/>
                        </a:srgbClr>
                      </a:outerShdw>
                    </a:effectLst>
                  </a:endParaRPr>
                </a:p>
              </p:txBody>
            </p:sp>
          </p:grpSp>
          <p:pic>
            <p:nvPicPr>
              <p:cNvPr id="13" name="Graphic 31" descr="Lights On">
                <a:extLst>
                  <a:ext uri="{FF2B5EF4-FFF2-40B4-BE49-F238E27FC236}">
                    <a16:creationId xmlns:a16="http://schemas.microsoft.com/office/drawing/2014/main" id="{19E2B5C9-B2F8-A8AE-773A-13AE72A50D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80777" y="1146354"/>
                <a:ext cx="673347" cy="673347"/>
              </a:xfrm>
              <a:prstGeom prst="rect">
                <a:avLst/>
              </a:prstGeom>
            </p:spPr>
          </p:pic>
          <p:grpSp>
            <p:nvGrpSpPr>
              <p:cNvPr id="14" name="Group 13">
                <a:extLst>
                  <a:ext uri="{FF2B5EF4-FFF2-40B4-BE49-F238E27FC236}">
                    <a16:creationId xmlns:a16="http://schemas.microsoft.com/office/drawing/2014/main" id="{FDABF25B-D1F5-3AA6-6698-ED8882294FF5}"/>
                  </a:ext>
                </a:extLst>
              </p:cNvPr>
              <p:cNvGrpSpPr/>
              <p:nvPr/>
            </p:nvGrpSpPr>
            <p:grpSpPr>
              <a:xfrm>
                <a:off x="5864673" y="1547420"/>
                <a:ext cx="1700784" cy="1245107"/>
                <a:chOff x="5752545" y="2289648"/>
                <a:chExt cx="2525539" cy="1866446"/>
              </a:xfrm>
            </p:grpSpPr>
            <p:sp>
              <p:nvSpPr>
                <p:cNvPr id="15" name="Shape">
                  <a:extLst>
                    <a:ext uri="{FF2B5EF4-FFF2-40B4-BE49-F238E27FC236}">
                      <a16:creationId xmlns:a16="http://schemas.microsoft.com/office/drawing/2014/main" id="{CBD92D2E-6838-BF76-88B4-44CC2E395A56}"/>
                    </a:ext>
                  </a:extLst>
                </p:cNvPr>
                <p:cNvSpPr/>
                <p:nvPr/>
              </p:nvSpPr>
              <p:spPr>
                <a:xfrm>
                  <a:off x="5752545" y="2289648"/>
                  <a:ext cx="2525539" cy="1866446"/>
                </a:xfrm>
                <a:custGeom>
                  <a:avLst/>
                  <a:gdLst/>
                  <a:ahLst/>
                  <a:cxnLst>
                    <a:cxn ang="0">
                      <a:pos x="wd2" y="hd2"/>
                    </a:cxn>
                    <a:cxn ang="5400000">
                      <a:pos x="wd2" y="hd2"/>
                    </a:cxn>
                    <a:cxn ang="10800000">
                      <a:pos x="wd2" y="hd2"/>
                    </a:cxn>
                    <a:cxn ang="16200000">
                      <a:pos x="wd2" y="hd2"/>
                    </a:cxn>
                  </a:cxnLst>
                  <a:rect l="0" t="0" r="r" b="b"/>
                  <a:pathLst>
                    <a:path w="20146" h="19892" extrusionOk="0">
                      <a:moveTo>
                        <a:pt x="10220" y="849"/>
                      </a:moveTo>
                      <a:cubicBezTo>
                        <a:pt x="7253" y="2675"/>
                        <a:pt x="5720" y="6862"/>
                        <a:pt x="6220" y="10914"/>
                      </a:cubicBezTo>
                      <a:cubicBezTo>
                        <a:pt x="6320" y="11760"/>
                        <a:pt x="6020" y="12607"/>
                        <a:pt x="5453" y="12963"/>
                      </a:cubicBezTo>
                      <a:lnTo>
                        <a:pt x="5386" y="13007"/>
                      </a:lnTo>
                      <a:cubicBezTo>
                        <a:pt x="4953" y="13275"/>
                        <a:pt x="4453" y="13275"/>
                        <a:pt x="4020" y="12963"/>
                      </a:cubicBezTo>
                      <a:cubicBezTo>
                        <a:pt x="3253" y="12428"/>
                        <a:pt x="2320" y="12384"/>
                        <a:pt x="1486" y="12963"/>
                      </a:cubicBezTo>
                      <a:cubicBezTo>
                        <a:pt x="220" y="13854"/>
                        <a:pt x="-347" y="15947"/>
                        <a:pt x="220" y="17684"/>
                      </a:cubicBezTo>
                      <a:cubicBezTo>
                        <a:pt x="853" y="19599"/>
                        <a:pt x="2553" y="20445"/>
                        <a:pt x="3953" y="19510"/>
                      </a:cubicBezTo>
                      <a:cubicBezTo>
                        <a:pt x="4786" y="18975"/>
                        <a:pt x="5320" y="17906"/>
                        <a:pt x="5453" y="16793"/>
                      </a:cubicBezTo>
                      <a:cubicBezTo>
                        <a:pt x="5520" y="16170"/>
                        <a:pt x="5820" y="15680"/>
                        <a:pt x="6253" y="15412"/>
                      </a:cubicBezTo>
                      <a:lnTo>
                        <a:pt x="6286" y="15368"/>
                      </a:lnTo>
                      <a:cubicBezTo>
                        <a:pt x="6853" y="14967"/>
                        <a:pt x="7553" y="15190"/>
                        <a:pt x="7986" y="15813"/>
                      </a:cubicBezTo>
                      <a:cubicBezTo>
                        <a:pt x="10053" y="18753"/>
                        <a:pt x="13386" y="19688"/>
                        <a:pt x="16220" y="17817"/>
                      </a:cubicBezTo>
                      <a:cubicBezTo>
                        <a:pt x="19853" y="15412"/>
                        <a:pt x="21253" y="9400"/>
                        <a:pt x="19186" y="4679"/>
                      </a:cubicBezTo>
                      <a:cubicBezTo>
                        <a:pt x="17420" y="493"/>
                        <a:pt x="13486" y="-1155"/>
                        <a:pt x="10220" y="849"/>
                      </a:cubicBezTo>
                      <a:close/>
                    </a:path>
                  </a:pathLst>
                </a:custGeom>
                <a:solidFill>
                  <a:schemeClr val="accent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ffectLst>
                      <a:outerShdw blurRad="38100" dist="12700" dir="5400000" rotWithShape="0">
                        <a:srgbClr val="000000">
                          <a:alpha val="50000"/>
                        </a:srgbClr>
                      </a:outerShdw>
                    </a:effectLst>
                  </a:endParaRPr>
                </a:p>
              </p:txBody>
            </p:sp>
            <p:sp>
              <p:nvSpPr>
                <p:cNvPr id="16" name="Circle">
                  <a:extLst>
                    <a:ext uri="{FF2B5EF4-FFF2-40B4-BE49-F238E27FC236}">
                      <a16:creationId xmlns:a16="http://schemas.microsoft.com/office/drawing/2014/main" id="{77250E4D-EE53-457C-82F6-8DA334B01BB9}"/>
                    </a:ext>
                  </a:extLst>
                </p:cNvPr>
                <p:cNvSpPr/>
                <p:nvPr/>
              </p:nvSpPr>
              <p:spPr>
                <a:xfrm>
                  <a:off x="5895991" y="3611490"/>
                  <a:ext cx="401162" cy="401159"/>
                </a:xfrm>
                <a:prstGeom prst="ellipse">
                  <a:avLst/>
                </a:pr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dirty="0">
                    <a:solidFill>
                      <a:srgbClr val="FFFFFF"/>
                    </a:solidFill>
                    <a:effectLst>
                      <a:outerShdw blurRad="38100" dist="12700" dir="5400000" rotWithShape="0">
                        <a:srgbClr val="000000">
                          <a:alpha val="50000"/>
                        </a:srgbClr>
                      </a:outerShdw>
                    </a:effectLst>
                  </a:endParaRPr>
                </a:p>
              </p:txBody>
            </p:sp>
          </p:grpSp>
          <p:pic>
            <p:nvPicPr>
              <p:cNvPr id="28" name="Graphic 29" descr="Gears">
                <a:extLst>
                  <a:ext uri="{FF2B5EF4-FFF2-40B4-BE49-F238E27FC236}">
                    <a16:creationId xmlns:a16="http://schemas.microsoft.com/office/drawing/2014/main" id="{31F0238C-0644-2693-CDC1-6DAE4A12779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3613" y="1792699"/>
                <a:ext cx="673347" cy="673347"/>
              </a:xfrm>
              <a:prstGeom prst="rect">
                <a:avLst/>
              </a:prstGeom>
            </p:spPr>
          </p:pic>
          <p:grpSp>
            <p:nvGrpSpPr>
              <p:cNvPr id="32" name="Group 31">
                <a:extLst>
                  <a:ext uri="{FF2B5EF4-FFF2-40B4-BE49-F238E27FC236}">
                    <a16:creationId xmlns:a16="http://schemas.microsoft.com/office/drawing/2014/main" id="{34631F4D-8C8A-5974-3145-C6ED1ACD0959}"/>
                  </a:ext>
                </a:extLst>
              </p:cNvPr>
              <p:cNvGrpSpPr/>
              <p:nvPr/>
            </p:nvGrpSpPr>
            <p:grpSpPr>
              <a:xfrm>
                <a:off x="4625319" y="2197374"/>
                <a:ext cx="1698532" cy="1252728"/>
                <a:chOff x="3913915" y="1328546"/>
                <a:chExt cx="2525539" cy="1866446"/>
              </a:xfrm>
            </p:grpSpPr>
            <p:sp>
              <p:nvSpPr>
                <p:cNvPr id="33" name="Shape">
                  <a:extLst>
                    <a:ext uri="{FF2B5EF4-FFF2-40B4-BE49-F238E27FC236}">
                      <a16:creationId xmlns:a16="http://schemas.microsoft.com/office/drawing/2014/main" id="{0794D477-C113-3B52-DCFC-7C1AAA0320C0}"/>
                    </a:ext>
                  </a:extLst>
                </p:cNvPr>
                <p:cNvSpPr/>
                <p:nvPr/>
              </p:nvSpPr>
              <p:spPr>
                <a:xfrm>
                  <a:off x="3913915" y="1328546"/>
                  <a:ext cx="2525539" cy="1866446"/>
                </a:xfrm>
                <a:custGeom>
                  <a:avLst/>
                  <a:gdLst/>
                  <a:ahLst/>
                  <a:cxnLst>
                    <a:cxn ang="0">
                      <a:pos x="wd2" y="hd2"/>
                    </a:cxn>
                    <a:cxn ang="5400000">
                      <a:pos x="wd2" y="hd2"/>
                    </a:cxn>
                    <a:cxn ang="10800000">
                      <a:pos x="wd2" y="hd2"/>
                    </a:cxn>
                    <a:cxn ang="16200000">
                      <a:pos x="wd2" y="hd2"/>
                    </a:cxn>
                  </a:cxnLst>
                  <a:rect l="0" t="0" r="r" b="b"/>
                  <a:pathLst>
                    <a:path w="20146" h="19892" extrusionOk="0">
                      <a:moveTo>
                        <a:pt x="9926" y="849"/>
                      </a:moveTo>
                      <a:cubicBezTo>
                        <a:pt x="12893" y="2675"/>
                        <a:pt x="14426" y="6862"/>
                        <a:pt x="13926" y="10914"/>
                      </a:cubicBezTo>
                      <a:cubicBezTo>
                        <a:pt x="13826" y="11760"/>
                        <a:pt x="14126" y="12607"/>
                        <a:pt x="14693" y="12963"/>
                      </a:cubicBezTo>
                      <a:lnTo>
                        <a:pt x="14760" y="13007"/>
                      </a:lnTo>
                      <a:cubicBezTo>
                        <a:pt x="15193" y="13275"/>
                        <a:pt x="15693" y="13275"/>
                        <a:pt x="16126" y="12963"/>
                      </a:cubicBezTo>
                      <a:cubicBezTo>
                        <a:pt x="16893" y="12428"/>
                        <a:pt x="17826" y="12384"/>
                        <a:pt x="18660" y="12963"/>
                      </a:cubicBezTo>
                      <a:cubicBezTo>
                        <a:pt x="19926" y="13854"/>
                        <a:pt x="20493" y="15947"/>
                        <a:pt x="19926" y="17684"/>
                      </a:cubicBezTo>
                      <a:cubicBezTo>
                        <a:pt x="19293" y="19599"/>
                        <a:pt x="17593" y="20445"/>
                        <a:pt x="16193" y="19510"/>
                      </a:cubicBezTo>
                      <a:cubicBezTo>
                        <a:pt x="15360" y="18975"/>
                        <a:pt x="14826" y="17906"/>
                        <a:pt x="14693" y="16793"/>
                      </a:cubicBezTo>
                      <a:cubicBezTo>
                        <a:pt x="14626" y="16170"/>
                        <a:pt x="14326" y="15680"/>
                        <a:pt x="13893" y="15412"/>
                      </a:cubicBezTo>
                      <a:lnTo>
                        <a:pt x="13860" y="15368"/>
                      </a:lnTo>
                      <a:cubicBezTo>
                        <a:pt x="13293" y="14967"/>
                        <a:pt x="12593" y="15190"/>
                        <a:pt x="12160" y="15813"/>
                      </a:cubicBezTo>
                      <a:cubicBezTo>
                        <a:pt x="10093" y="18753"/>
                        <a:pt x="6760" y="19688"/>
                        <a:pt x="3926" y="17817"/>
                      </a:cubicBezTo>
                      <a:cubicBezTo>
                        <a:pt x="293" y="15412"/>
                        <a:pt x="-1107" y="9400"/>
                        <a:pt x="960" y="4679"/>
                      </a:cubicBezTo>
                      <a:cubicBezTo>
                        <a:pt x="2760" y="493"/>
                        <a:pt x="6693" y="-1155"/>
                        <a:pt x="9926" y="849"/>
                      </a:cubicBezTo>
                      <a:close/>
                    </a:path>
                  </a:pathLst>
                </a:custGeom>
                <a:solidFill>
                  <a:schemeClr val="accent6"/>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ffectLst>
                      <a:outerShdw blurRad="38100" dist="12700" dir="5400000" rotWithShape="0">
                        <a:srgbClr val="000000">
                          <a:alpha val="50000"/>
                        </a:srgbClr>
                      </a:outerShdw>
                    </a:effectLst>
                  </a:endParaRPr>
                </a:p>
              </p:txBody>
            </p:sp>
            <p:sp>
              <p:nvSpPr>
                <p:cNvPr id="36" name="Circle">
                  <a:extLst>
                    <a:ext uri="{FF2B5EF4-FFF2-40B4-BE49-F238E27FC236}">
                      <a16:creationId xmlns:a16="http://schemas.microsoft.com/office/drawing/2014/main" id="{BE5223B0-3B8C-3E58-3963-D28857750457}"/>
                    </a:ext>
                  </a:extLst>
                </p:cNvPr>
                <p:cNvSpPr/>
                <p:nvPr/>
              </p:nvSpPr>
              <p:spPr>
                <a:xfrm>
                  <a:off x="5894845" y="2651359"/>
                  <a:ext cx="401162" cy="401159"/>
                </a:xfrm>
                <a:prstGeom prst="ellipse">
                  <a:avLst/>
                </a:pr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dirty="0">
                    <a:solidFill>
                      <a:srgbClr val="FFFFFF"/>
                    </a:solidFill>
                    <a:effectLst>
                      <a:outerShdw blurRad="38100" dist="12700" dir="5400000" rotWithShape="0">
                        <a:srgbClr val="000000">
                          <a:alpha val="50000"/>
                        </a:srgbClr>
                      </a:outerShdw>
                    </a:effectLst>
                  </a:endParaRPr>
                </a:p>
              </p:txBody>
            </p:sp>
          </p:grpSp>
          <p:pic>
            <p:nvPicPr>
              <p:cNvPr id="37" name="Graphic 30" descr="Hourglass Finished">
                <a:extLst>
                  <a:ext uri="{FF2B5EF4-FFF2-40B4-BE49-F238E27FC236}">
                    <a16:creationId xmlns:a16="http://schemas.microsoft.com/office/drawing/2014/main" id="{E80CF783-2CC7-AA67-1B04-8BEAF69387D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0777" y="2453883"/>
                <a:ext cx="673347" cy="673347"/>
              </a:xfrm>
              <a:prstGeom prst="rect">
                <a:avLst/>
              </a:prstGeom>
            </p:spPr>
          </p:pic>
          <p:grpSp>
            <p:nvGrpSpPr>
              <p:cNvPr id="38" name="Group 37">
                <a:extLst>
                  <a:ext uri="{FF2B5EF4-FFF2-40B4-BE49-F238E27FC236}">
                    <a16:creationId xmlns:a16="http://schemas.microsoft.com/office/drawing/2014/main" id="{6E3D8A56-8F25-B128-FBCA-238CE550BFAA}"/>
                  </a:ext>
                </a:extLst>
              </p:cNvPr>
              <p:cNvGrpSpPr/>
              <p:nvPr/>
            </p:nvGrpSpPr>
            <p:grpSpPr>
              <a:xfrm>
                <a:off x="5864673" y="2854949"/>
                <a:ext cx="1700784" cy="1245107"/>
                <a:chOff x="5752545" y="2289648"/>
                <a:chExt cx="2525539" cy="1866446"/>
              </a:xfrm>
            </p:grpSpPr>
            <p:sp>
              <p:nvSpPr>
                <p:cNvPr id="39" name="Shape">
                  <a:extLst>
                    <a:ext uri="{FF2B5EF4-FFF2-40B4-BE49-F238E27FC236}">
                      <a16:creationId xmlns:a16="http://schemas.microsoft.com/office/drawing/2014/main" id="{E62DE4F6-9A2E-E719-A3CB-35DB25718D30}"/>
                    </a:ext>
                  </a:extLst>
                </p:cNvPr>
                <p:cNvSpPr/>
                <p:nvPr/>
              </p:nvSpPr>
              <p:spPr>
                <a:xfrm>
                  <a:off x="5752545" y="2289648"/>
                  <a:ext cx="2525539" cy="1866446"/>
                </a:xfrm>
                <a:custGeom>
                  <a:avLst/>
                  <a:gdLst/>
                  <a:ahLst/>
                  <a:cxnLst>
                    <a:cxn ang="0">
                      <a:pos x="wd2" y="hd2"/>
                    </a:cxn>
                    <a:cxn ang="5400000">
                      <a:pos x="wd2" y="hd2"/>
                    </a:cxn>
                    <a:cxn ang="10800000">
                      <a:pos x="wd2" y="hd2"/>
                    </a:cxn>
                    <a:cxn ang="16200000">
                      <a:pos x="wd2" y="hd2"/>
                    </a:cxn>
                  </a:cxnLst>
                  <a:rect l="0" t="0" r="r" b="b"/>
                  <a:pathLst>
                    <a:path w="20146" h="19892" extrusionOk="0">
                      <a:moveTo>
                        <a:pt x="10220" y="849"/>
                      </a:moveTo>
                      <a:cubicBezTo>
                        <a:pt x="7253" y="2675"/>
                        <a:pt x="5720" y="6862"/>
                        <a:pt x="6220" y="10914"/>
                      </a:cubicBezTo>
                      <a:cubicBezTo>
                        <a:pt x="6320" y="11760"/>
                        <a:pt x="6020" y="12607"/>
                        <a:pt x="5453" y="12963"/>
                      </a:cubicBezTo>
                      <a:lnTo>
                        <a:pt x="5386" y="13007"/>
                      </a:lnTo>
                      <a:cubicBezTo>
                        <a:pt x="4953" y="13275"/>
                        <a:pt x="4453" y="13275"/>
                        <a:pt x="4020" y="12963"/>
                      </a:cubicBezTo>
                      <a:cubicBezTo>
                        <a:pt x="3253" y="12428"/>
                        <a:pt x="2320" y="12384"/>
                        <a:pt x="1486" y="12963"/>
                      </a:cubicBezTo>
                      <a:cubicBezTo>
                        <a:pt x="220" y="13854"/>
                        <a:pt x="-347" y="15947"/>
                        <a:pt x="220" y="17684"/>
                      </a:cubicBezTo>
                      <a:cubicBezTo>
                        <a:pt x="853" y="19599"/>
                        <a:pt x="2553" y="20445"/>
                        <a:pt x="3953" y="19510"/>
                      </a:cubicBezTo>
                      <a:cubicBezTo>
                        <a:pt x="4786" y="18975"/>
                        <a:pt x="5320" y="17906"/>
                        <a:pt x="5453" y="16793"/>
                      </a:cubicBezTo>
                      <a:cubicBezTo>
                        <a:pt x="5520" y="16170"/>
                        <a:pt x="5820" y="15680"/>
                        <a:pt x="6253" y="15412"/>
                      </a:cubicBezTo>
                      <a:lnTo>
                        <a:pt x="6286" y="15368"/>
                      </a:lnTo>
                      <a:cubicBezTo>
                        <a:pt x="6853" y="14967"/>
                        <a:pt x="7553" y="15190"/>
                        <a:pt x="7986" y="15813"/>
                      </a:cubicBezTo>
                      <a:cubicBezTo>
                        <a:pt x="10053" y="18753"/>
                        <a:pt x="13386" y="19688"/>
                        <a:pt x="16220" y="17817"/>
                      </a:cubicBezTo>
                      <a:cubicBezTo>
                        <a:pt x="19853" y="15412"/>
                        <a:pt x="21253" y="9400"/>
                        <a:pt x="19186" y="4679"/>
                      </a:cubicBezTo>
                      <a:cubicBezTo>
                        <a:pt x="17420" y="493"/>
                        <a:pt x="13486" y="-1155"/>
                        <a:pt x="10220" y="849"/>
                      </a:cubicBezTo>
                      <a:close/>
                    </a:path>
                  </a:pathLst>
                </a:custGeom>
                <a:solidFill>
                  <a:schemeClr val="accent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ffectLst>
                      <a:outerShdw blurRad="38100" dist="12700" dir="5400000" rotWithShape="0">
                        <a:srgbClr val="000000">
                          <a:alpha val="50000"/>
                        </a:srgbClr>
                      </a:outerShdw>
                    </a:effectLst>
                  </a:endParaRPr>
                </a:p>
              </p:txBody>
            </p:sp>
            <p:sp>
              <p:nvSpPr>
                <p:cNvPr id="40" name="Circle">
                  <a:extLst>
                    <a:ext uri="{FF2B5EF4-FFF2-40B4-BE49-F238E27FC236}">
                      <a16:creationId xmlns:a16="http://schemas.microsoft.com/office/drawing/2014/main" id="{553320B3-403A-69BA-3863-EF1AC6699E64}"/>
                    </a:ext>
                  </a:extLst>
                </p:cNvPr>
                <p:cNvSpPr/>
                <p:nvPr/>
              </p:nvSpPr>
              <p:spPr>
                <a:xfrm>
                  <a:off x="5895991" y="3611490"/>
                  <a:ext cx="401162" cy="401159"/>
                </a:xfrm>
                <a:prstGeom prst="ellipse">
                  <a:avLst/>
                </a:pr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dirty="0">
                    <a:solidFill>
                      <a:srgbClr val="FFFFFF"/>
                    </a:solidFill>
                    <a:effectLst>
                      <a:outerShdw blurRad="38100" dist="12700" dir="5400000" rotWithShape="0">
                        <a:srgbClr val="000000">
                          <a:alpha val="50000"/>
                        </a:srgbClr>
                      </a:outerShdw>
                    </a:effectLst>
                  </a:endParaRPr>
                </a:p>
              </p:txBody>
            </p:sp>
          </p:grpSp>
          <p:pic>
            <p:nvPicPr>
              <p:cNvPr id="41" name="Graphic 32" descr="Presentation with bar chart">
                <a:extLst>
                  <a:ext uri="{FF2B5EF4-FFF2-40B4-BE49-F238E27FC236}">
                    <a16:creationId xmlns:a16="http://schemas.microsoft.com/office/drawing/2014/main" id="{C4A2083E-4D43-3479-90BD-7DB2E8E327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33613" y="3100228"/>
                <a:ext cx="673347" cy="673347"/>
              </a:xfrm>
              <a:prstGeom prst="rect">
                <a:avLst/>
              </a:prstGeom>
            </p:spPr>
          </p:pic>
          <p:grpSp>
            <p:nvGrpSpPr>
              <p:cNvPr id="42" name="Group 41">
                <a:extLst>
                  <a:ext uri="{FF2B5EF4-FFF2-40B4-BE49-F238E27FC236}">
                    <a16:creationId xmlns:a16="http://schemas.microsoft.com/office/drawing/2014/main" id="{4D759D7E-4448-4CA2-049B-B7610D58168A}"/>
                  </a:ext>
                </a:extLst>
              </p:cNvPr>
              <p:cNvGrpSpPr/>
              <p:nvPr/>
            </p:nvGrpSpPr>
            <p:grpSpPr>
              <a:xfrm>
                <a:off x="4625319" y="3504901"/>
                <a:ext cx="1698532" cy="1252728"/>
                <a:chOff x="3913915" y="1328546"/>
                <a:chExt cx="2525539" cy="1866446"/>
              </a:xfrm>
            </p:grpSpPr>
            <p:sp>
              <p:nvSpPr>
                <p:cNvPr id="43" name="Shape">
                  <a:extLst>
                    <a:ext uri="{FF2B5EF4-FFF2-40B4-BE49-F238E27FC236}">
                      <a16:creationId xmlns:a16="http://schemas.microsoft.com/office/drawing/2014/main" id="{42E32106-AA59-AE92-161C-ACB09F558E40}"/>
                    </a:ext>
                  </a:extLst>
                </p:cNvPr>
                <p:cNvSpPr/>
                <p:nvPr/>
              </p:nvSpPr>
              <p:spPr>
                <a:xfrm>
                  <a:off x="3913915" y="1328546"/>
                  <a:ext cx="2525539" cy="1866446"/>
                </a:xfrm>
                <a:custGeom>
                  <a:avLst/>
                  <a:gdLst/>
                  <a:ahLst/>
                  <a:cxnLst>
                    <a:cxn ang="0">
                      <a:pos x="wd2" y="hd2"/>
                    </a:cxn>
                    <a:cxn ang="5400000">
                      <a:pos x="wd2" y="hd2"/>
                    </a:cxn>
                    <a:cxn ang="10800000">
                      <a:pos x="wd2" y="hd2"/>
                    </a:cxn>
                    <a:cxn ang="16200000">
                      <a:pos x="wd2" y="hd2"/>
                    </a:cxn>
                  </a:cxnLst>
                  <a:rect l="0" t="0" r="r" b="b"/>
                  <a:pathLst>
                    <a:path w="20146" h="19892" extrusionOk="0">
                      <a:moveTo>
                        <a:pt x="9926" y="849"/>
                      </a:moveTo>
                      <a:cubicBezTo>
                        <a:pt x="12893" y="2675"/>
                        <a:pt x="14426" y="6862"/>
                        <a:pt x="13926" y="10914"/>
                      </a:cubicBezTo>
                      <a:cubicBezTo>
                        <a:pt x="13826" y="11760"/>
                        <a:pt x="14126" y="12607"/>
                        <a:pt x="14693" y="12963"/>
                      </a:cubicBezTo>
                      <a:lnTo>
                        <a:pt x="14760" y="13007"/>
                      </a:lnTo>
                      <a:cubicBezTo>
                        <a:pt x="15193" y="13275"/>
                        <a:pt x="15693" y="13275"/>
                        <a:pt x="16126" y="12963"/>
                      </a:cubicBezTo>
                      <a:cubicBezTo>
                        <a:pt x="16893" y="12428"/>
                        <a:pt x="17826" y="12384"/>
                        <a:pt x="18660" y="12963"/>
                      </a:cubicBezTo>
                      <a:cubicBezTo>
                        <a:pt x="19926" y="13854"/>
                        <a:pt x="20493" y="15947"/>
                        <a:pt x="19926" y="17684"/>
                      </a:cubicBezTo>
                      <a:cubicBezTo>
                        <a:pt x="19293" y="19599"/>
                        <a:pt x="17593" y="20445"/>
                        <a:pt x="16193" y="19510"/>
                      </a:cubicBezTo>
                      <a:cubicBezTo>
                        <a:pt x="15360" y="18975"/>
                        <a:pt x="14826" y="17906"/>
                        <a:pt x="14693" y="16793"/>
                      </a:cubicBezTo>
                      <a:cubicBezTo>
                        <a:pt x="14626" y="16170"/>
                        <a:pt x="14326" y="15680"/>
                        <a:pt x="13893" y="15412"/>
                      </a:cubicBezTo>
                      <a:lnTo>
                        <a:pt x="13860" y="15368"/>
                      </a:lnTo>
                      <a:cubicBezTo>
                        <a:pt x="13293" y="14967"/>
                        <a:pt x="12593" y="15190"/>
                        <a:pt x="12160" y="15813"/>
                      </a:cubicBezTo>
                      <a:cubicBezTo>
                        <a:pt x="10093" y="18753"/>
                        <a:pt x="6760" y="19688"/>
                        <a:pt x="3926" y="17817"/>
                      </a:cubicBezTo>
                      <a:cubicBezTo>
                        <a:pt x="293" y="15412"/>
                        <a:pt x="-1107" y="9400"/>
                        <a:pt x="960" y="4679"/>
                      </a:cubicBezTo>
                      <a:cubicBezTo>
                        <a:pt x="2760" y="493"/>
                        <a:pt x="6693" y="-1155"/>
                        <a:pt x="9926" y="849"/>
                      </a:cubicBezTo>
                      <a:close/>
                    </a:path>
                  </a:pathLst>
                </a:custGeom>
                <a:solidFill>
                  <a:srgbClr val="FFC00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ffectLst>
                      <a:outerShdw blurRad="38100" dist="12700" dir="5400000" rotWithShape="0">
                        <a:srgbClr val="000000">
                          <a:alpha val="50000"/>
                        </a:srgbClr>
                      </a:outerShdw>
                    </a:effectLst>
                  </a:endParaRPr>
                </a:p>
              </p:txBody>
            </p:sp>
            <p:sp>
              <p:nvSpPr>
                <p:cNvPr id="44" name="Circle">
                  <a:extLst>
                    <a:ext uri="{FF2B5EF4-FFF2-40B4-BE49-F238E27FC236}">
                      <a16:creationId xmlns:a16="http://schemas.microsoft.com/office/drawing/2014/main" id="{6F5C88B3-C49F-A374-EE58-789B76F995A6}"/>
                    </a:ext>
                  </a:extLst>
                </p:cNvPr>
                <p:cNvSpPr/>
                <p:nvPr/>
              </p:nvSpPr>
              <p:spPr>
                <a:xfrm>
                  <a:off x="5894845" y="2651359"/>
                  <a:ext cx="401162" cy="401159"/>
                </a:xfrm>
                <a:prstGeom prst="ellipse">
                  <a:avLst/>
                </a:pr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ffectLst>
                      <a:outerShdw blurRad="38100" dist="12700" dir="5400000" rotWithShape="0">
                        <a:srgbClr val="000000">
                          <a:alpha val="50000"/>
                        </a:srgbClr>
                      </a:outerShdw>
                    </a:effectLst>
                  </a:endParaRPr>
                </a:p>
              </p:txBody>
            </p:sp>
          </p:grpSp>
          <p:pic>
            <p:nvPicPr>
              <p:cNvPr id="45" name="Graphic 33" descr="Research">
                <a:extLst>
                  <a:ext uri="{FF2B5EF4-FFF2-40B4-BE49-F238E27FC236}">
                    <a16:creationId xmlns:a16="http://schemas.microsoft.com/office/drawing/2014/main" id="{E90A957B-DC51-B3B8-CEF7-6FC43EC5D22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80777" y="3761410"/>
                <a:ext cx="673347" cy="673347"/>
              </a:xfrm>
              <a:prstGeom prst="rect">
                <a:avLst/>
              </a:prstGeom>
            </p:spPr>
          </p:pic>
          <p:sp>
            <p:nvSpPr>
              <p:cNvPr id="47" name="TextBox 46">
                <a:extLst>
                  <a:ext uri="{FF2B5EF4-FFF2-40B4-BE49-F238E27FC236}">
                    <a16:creationId xmlns:a16="http://schemas.microsoft.com/office/drawing/2014/main" id="{B85A128A-2CA8-5682-CC28-1A0E0856C46D}"/>
                  </a:ext>
                </a:extLst>
              </p:cNvPr>
              <p:cNvSpPr txBox="1"/>
              <p:nvPr/>
            </p:nvSpPr>
            <p:spPr>
              <a:xfrm>
                <a:off x="7758555" y="3354476"/>
                <a:ext cx="2926080" cy="426248"/>
              </a:xfrm>
              <a:prstGeom prst="rect">
                <a:avLst/>
              </a:prstGeom>
              <a:noFill/>
            </p:spPr>
            <p:txBody>
              <a:bodyPr wrap="square" lIns="0" rIns="0" rtlCol="0" anchor="b">
                <a:spAutoFit/>
              </a:bodyPr>
              <a:lstStyle/>
              <a:p>
                <a:r>
                  <a:rPr lang="en-US" b="1" noProof="1">
                    <a:solidFill>
                      <a:schemeClr val="accent5"/>
                    </a:solidFill>
                  </a:rPr>
                  <a:t>Scalability</a:t>
                </a:r>
              </a:p>
            </p:txBody>
          </p:sp>
          <p:sp>
            <p:nvSpPr>
              <p:cNvPr id="50" name="TextBox 49">
                <a:extLst>
                  <a:ext uri="{FF2B5EF4-FFF2-40B4-BE49-F238E27FC236}">
                    <a16:creationId xmlns:a16="http://schemas.microsoft.com/office/drawing/2014/main" id="{FC7AED46-D7CF-451D-A550-8812447F5823}"/>
                  </a:ext>
                </a:extLst>
              </p:cNvPr>
              <p:cNvSpPr txBox="1"/>
              <p:nvPr/>
            </p:nvSpPr>
            <p:spPr>
              <a:xfrm>
                <a:off x="1118317" y="2514339"/>
                <a:ext cx="3409107" cy="675137"/>
              </a:xfrm>
              <a:prstGeom prst="rect">
                <a:avLst/>
              </a:prstGeom>
              <a:noFill/>
            </p:spPr>
            <p:txBody>
              <a:bodyPr wrap="square" lIns="0" rIns="0" rtlCol="0" anchor="b">
                <a:spAutoFit/>
              </a:bodyPr>
              <a:lstStyle/>
              <a:p>
                <a:r>
                  <a:rPr lang="en-US" b="1" noProof="1">
                    <a:solidFill>
                      <a:schemeClr val="accent6"/>
                    </a:solidFill>
                  </a:rPr>
                  <a:t>Imbalanced Class Distribution</a:t>
                </a:r>
              </a:p>
            </p:txBody>
          </p:sp>
          <p:sp>
            <p:nvSpPr>
              <p:cNvPr id="53" name="TextBox 52">
                <a:extLst>
                  <a:ext uri="{FF2B5EF4-FFF2-40B4-BE49-F238E27FC236}">
                    <a16:creationId xmlns:a16="http://schemas.microsoft.com/office/drawing/2014/main" id="{696CE7CC-0832-CAE6-5B2C-4D207F9E82EB}"/>
                  </a:ext>
                </a:extLst>
              </p:cNvPr>
              <p:cNvSpPr txBox="1"/>
              <p:nvPr/>
            </p:nvSpPr>
            <p:spPr>
              <a:xfrm>
                <a:off x="1140304" y="4178082"/>
                <a:ext cx="3570175" cy="675137"/>
              </a:xfrm>
              <a:prstGeom prst="rect">
                <a:avLst/>
              </a:prstGeom>
              <a:noFill/>
            </p:spPr>
            <p:txBody>
              <a:bodyPr wrap="square" lIns="0" rIns="0" rtlCol="0" anchor="b">
                <a:spAutoFit/>
              </a:bodyPr>
              <a:lstStyle/>
              <a:p>
                <a:r>
                  <a:rPr lang="en-US" b="1" noProof="1">
                    <a:solidFill>
                      <a:srgbClr val="FFC000"/>
                    </a:solidFill>
                  </a:rPr>
                  <a:t>Robustness to Overlapping Classes</a:t>
                </a:r>
              </a:p>
            </p:txBody>
          </p:sp>
          <p:sp>
            <p:nvSpPr>
              <p:cNvPr id="56" name="TextBox 55">
                <a:extLst>
                  <a:ext uri="{FF2B5EF4-FFF2-40B4-BE49-F238E27FC236}">
                    <a16:creationId xmlns:a16="http://schemas.microsoft.com/office/drawing/2014/main" id="{055440B9-7BD5-239A-6BAA-4C82997A9ED4}"/>
                  </a:ext>
                </a:extLst>
              </p:cNvPr>
              <p:cNvSpPr txBox="1"/>
              <p:nvPr/>
            </p:nvSpPr>
            <p:spPr>
              <a:xfrm>
                <a:off x="7652304" y="1094293"/>
                <a:ext cx="3582456" cy="675138"/>
              </a:xfrm>
              <a:prstGeom prst="rect">
                <a:avLst/>
              </a:prstGeom>
              <a:noFill/>
            </p:spPr>
            <p:txBody>
              <a:bodyPr wrap="square" lIns="0" rIns="0" rtlCol="0" anchor="b">
                <a:spAutoFit/>
              </a:bodyPr>
              <a:lstStyle/>
              <a:p>
                <a:r>
                  <a:rPr lang="en-US" b="1" noProof="1">
                    <a:solidFill>
                      <a:schemeClr val="accent2"/>
                    </a:solidFill>
                  </a:rPr>
                  <a:t>Low Training &amp;Prediction time</a:t>
                </a:r>
              </a:p>
            </p:txBody>
          </p:sp>
          <p:sp>
            <p:nvSpPr>
              <p:cNvPr id="59" name="TextBox 58">
                <a:extLst>
                  <a:ext uri="{FF2B5EF4-FFF2-40B4-BE49-F238E27FC236}">
                    <a16:creationId xmlns:a16="http://schemas.microsoft.com/office/drawing/2014/main" id="{306EB054-E279-AAC6-FD0F-1D01268A3DC8}"/>
                  </a:ext>
                </a:extLst>
              </p:cNvPr>
              <p:cNvSpPr txBox="1"/>
              <p:nvPr/>
            </p:nvSpPr>
            <p:spPr>
              <a:xfrm>
                <a:off x="1160709" y="519999"/>
                <a:ext cx="4704504" cy="1065621"/>
              </a:xfrm>
              <a:prstGeom prst="rect">
                <a:avLst/>
              </a:prstGeom>
              <a:noFill/>
            </p:spPr>
            <p:txBody>
              <a:bodyPr wrap="square" lIns="0" rIns="0" rtlCol="0" anchor="b">
                <a:spAutoFit/>
              </a:bodyPr>
              <a:lstStyle/>
              <a:p>
                <a:r>
                  <a:rPr lang="en-US" b="1" noProof="1">
                    <a:solidFill>
                      <a:schemeClr val="accent4"/>
                    </a:solidFill>
                  </a:rPr>
                  <a:t>Better</a:t>
                </a:r>
              </a:p>
              <a:p>
                <a:r>
                  <a:rPr lang="en-US" b="1" noProof="1">
                    <a:solidFill>
                      <a:schemeClr val="accent4"/>
                    </a:solidFill>
                  </a:rPr>
                  <a:t>Computational </a:t>
                </a:r>
              </a:p>
              <a:p>
                <a:r>
                  <a:rPr lang="en-US" b="1" noProof="1">
                    <a:solidFill>
                      <a:schemeClr val="accent4"/>
                    </a:solidFill>
                  </a:rPr>
                  <a:t>Efficiency</a:t>
                </a:r>
              </a:p>
            </p:txBody>
          </p:sp>
        </p:grpSp>
        <p:sp>
          <p:nvSpPr>
            <p:cNvPr id="62" name="TextBox 61">
              <a:extLst>
                <a:ext uri="{FF2B5EF4-FFF2-40B4-BE49-F238E27FC236}">
                  <a16:creationId xmlns:a16="http://schemas.microsoft.com/office/drawing/2014/main" id="{47410BCC-0199-0F93-C4F8-977D05F93962}"/>
                </a:ext>
              </a:extLst>
            </p:cNvPr>
            <p:cNvSpPr txBox="1"/>
            <p:nvPr/>
          </p:nvSpPr>
          <p:spPr>
            <a:xfrm>
              <a:off x="6099890" y="2321464"/>
              <a:ext cx="1986366" cy="830997"/>
            </a:xfrm>
            <a:prstGeom prst="rect">
              <a:avLst/>
            </a:prstGeom>
            <a:noFill/>
          </p:spPr>
          <p:txBody>
            <a:bodyPr wrap="square" rtlCol="0">
              <a:spAutoFit/>
            </a:bodyPr>
            <a:lstStyle/>
            <a:p>
              <a:r>
                <a:rPr lang="en-US" sz="1200" i="1" dirty="0">
                  <a:solidFill>
                    <a:srgbClr val="00B0F0"/>
                  </a:solidFill>
                </a:rPr>
                <a:t>OVA requires only 10 binary classifier  while OVO requires training N*(N-1)/2 =45  </a:t>
              </a:r>
            </a:p>
          </p:txBody>
        </p:sp>
        <p:sp>
          <p:nvSpPr>
            <p:cNvPr id="64" name="TextBox 63">
              <a:extLst>
                <a:ext uri="{FF2B5EF4-FFF2-40B4-BE49-F238E27FC236}">
                  <a16:creationId xmlns:a16="http://schemas.microsoft.com/office/drawing/2014/main" id="{9CEEEDF1-6050-EB29-42E7-883F6FA3CCE1}"/>
                </a:ext>
              </a:extLst>
            </p:cNvPr>
            <p:cNvSpPr txBox="1"/>
            <p:nvPr/>
          </p:nvSpPr>
          <p:spPr>
            <a:xfrm>
              <a:off x="6092126" y="3766047"/>
              <a:ext cx="1986366" cy="830997"/>
            </a:xfrm>
            <a:prstGeom prst="rect">
              <a:avLst/>
            </a:prstGeom>
            <a:noFill/>
          </p:spPr>
          <p:txBody>
            <a:bodyPr wrap="square" rtlCol="0">
              <a:spAutoFit/>
            </a:bodyPr>
            <a:lstStyle/>
            <a:p>
              <a:r>
                <a:rPr lang="en-US" sz="1200" i="1" dirty="0">
                  <a:solidFill>
                    <a:schemeClr val="accent6"/>
                  </a:solidFill>
                </a:rPr>
                <a:t>OVR is less affected by imbalanced class distribution compared to OVO. </a:t>
              </a:r>
            </a:p>
          </p:txBody>
        </p:sp>
        <p:sp>
          <p:nvSpPr>
            <p:cNvPr id="65" name="TextBox 64">
              <a:extLst>
                <a:ext uri="{FF2B5EF4-FFF2-40B4-BE49-F238E27FC236}">
                  <a16:creationId xmlns:a16="http://schemas.microsoft.com/office/drawing/2014/main" id="{2CB186CA-600A-3C2A-C9CB-D785D109EB6C}"/>
                </a:ext>
              </a:extLst>
            </p:cNvPr>
            <p:cNvSpPr txBox="1"/>
            <p:nvPr/>
          </p:nvSpPr>
          <p:spPr>
            <a:xfrm>
              <a:off x="6109133" y="5374528"/>
              <a:ext cx="1986366" cy="830997"/>
            </a:xfrm>
            <a:prstGeom prst="rect">
              <a:avLst/>
            </a:prstGeom>
            <a:noFill/>
          </p:spPr>
          <p:txBody>
            <a:bodyPr wrap="square" rtlCol="0">
              <a:spAutoFit/>
            </a:bodyPr>
            <a:lstStyle/>
            <a:p>
              <a:r>
                <a:rPr lang="en-US" sz="1200" i="1" dirty="0">
                  <a:solidFill>
                    <a:srgbClr val="FFC000"/>
                  </a:solidFill>
                </a:rPr>
                <a:t>OVR performs better when classes overlap</a:t>
              </a:r>
            </a:p>
            <a:p>
              <a:r>
                <a:rPr lang="en-US" sz="1200" i="1" dirty="0">
                  <a:solidFill>
                    <a:srgbClr val="FFC000"/>
                  </a:solidFill>
                </a:rPr>
                <a:t>Digits 4 , 9 or 3 and 8 may </a:t>
              </a:r>
              <a:r>
                <a:rPr lang="en-US" sz="1200" i="1" dirty="0" err="1">
                  <a:solidFill>
                    <a:srgbClr val="FFC000"/>
                  </a:solidFill>
                </a:rPr>
                <a:t>ovelap</a:t>
              </a:r>
              <a:r>
                <a:rPr lang="en-US" sz="1200" i="1" dirty="0">
                  <a:solidFill>
                    <a:srgbClr val="FFC000"/>
                  </a:solidFill>
                </a:rPr>
                <a:t> in appearance.</a:t>
              </a:r>
            </a:p>
          </p:txBody>
        </p:sp>
        <p:sp>
          <p:nvSpPr>
            <p:cNvPr id="67" name="TextBox 66">
              <a:extLst>
                <a:ext uri="{FF2B5EF4-FFF2-40B4-BE49-F238E27FC236}">
                  <a16:creationId xmlns:a16="http://schemas.microsoft.com/office/drawing/2014/main" id="{D324D7D2-35F8-09F9-4CC0-2F6C290FE0A4}"/>
                </a:ext>
              </a:extLst>
            </p:cNvPr>
            <p:cNvSpPr txBox="1"/>
            <p:nvPr/>
          </p:nvSpPr>
          <p:spPr>
            <a:xfrm>
              <a:off x="10050644" y="2479340"/>
              <a:ext cx="1986366" cy="1015663"/>
            </a:xfrm>
            <a:prstGeom prst="rect">
              <a:avLst/>
            </a:prstGeom>
            <a:noFill/>
          </p:spPr>
          <p:txBody>
            <a:bodyPr wrap="square" rtlCol="0">
              <a:spAutoFit/>
            </a:bodyPr>
            <a:lstStyle/>
            <a:p>
              <a:r>
                <a:rPr lang="en-US" sz="1200" i="1" dirty="0">
                  <a:solidFill>
                    <a:schemeClr val="accent2"/>
                  </a:solidFill>
                </a:rPr>
                <a:t>With OVR, we can train 10 classifiers, while with OVO, we can train 45 classifiers for each class against the rest</a:t>
              </a:r>
            </a:p>
          </p:txBody>
        </p:sp>
        <p:sp>
          <p:nvSpPr>
            <p:cNvPr id="68" name="TextBox 67">
              <a:extLst>
                <a:ext uri="{FF2B5EF4-FFF2-40B4-BE49-F238E27FC236}">
                  <a16:creationId xmlns:a16="http://schemas.microsoft.com/office/drawing/2014/main" id="{7A8B15B7-99C0-9CA7-7904-FB63EDA21CCE}"/>
                </a:ext>
              </a:extLst>
            </p:cNvPr>
            <p:cNvSpPr txBox="1"/>
            <p:nvPr/>
          </p:nvSpPr>
          <p:spPr>
            <a:xfrm>
              <a:off x="10058792" y="4384675"/>
              <a:ext cx="1986366" cy="461665"/>
            </a:xfrm>
            <a:prstGeom prst="rect">
              <a:avLst/>
            </a:prstGeom>
            <a:noFill/>
          </p:spPr>
          <p:txBody>
            <a:bodyPr wrap="square" rtlCol="0">
              <a:spAutoFit/>
            </a:bodyPr>
            <a:lstStyle/>
            <a:p>
              <a:r>
                <a:rPr lang="en-US" sz="1200" i="1" dirty="0">
                  <a:solidFill>
                    <a:schemeClr val="accent5"/>
                  </a:solidFill>
                </a:rPr>
                <a:t>OVR scales better with the number of classes</a:t>
              </a:r>
            </a:p>
          </p:txBody>
        </p:sp>
      </p:grpSp>
    </p:spTree>
    <p:extLst>
      <p:ext uri="{BB962C8B-B14F-4D97-AF65-F5344CB8AC3E}">
        <p14:creationId xmlns:p14="http://schemas.microsoft.com/office/powerpoint/2010/main" val="402361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p:tgtEl>
                                          <p:spTgt spid="71"/>
                                        </p:tgtEl>
                                        <p:attrNameLst>
                                          <p:attrName>ppt_y</p:attrName>
                                        </p:attrNameLst>
                                      </p:cBhvr>
                                      <p:tavLst>
                                        <p:tav tm="0">
                                          <p:val>
                                            <p:strVal val="#ppt_y+#ppt_h*1.125000"/>
                                          </p:val>
                                        </p:tav>
                                        <p:tav tm="100000">
                                          <p:val>
                                            <p:strVal val="#ppt_y"/>
                                          </p:val>
                                        </p:tav>
                                      </p:tavLst>
                                    </p:anim>
                                    <p:animEffect transition="in" filter="wipe(up)">
                                      <p:cBhvr>
                                        <p:cTn id="3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p:bldP spid="27"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47A3EC-3DD3-531D-A17B-59E3C91B611C}"/>
              </a:ext>
            </a:extLst>
          </p:cNvPr>
          <p:cNvSpPr/>
          <p:nvPr/>
        </p:nvSpPr>
        <p:spPr>
          <a:xfrm>
            <a:off x="0" y="0"/>
            <a:ext cx="12192000" cy="7023747"/>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solidFill>
                <a:schemeClr val="bg1"/>
              </a:solidFill>
            </a:endParaRPr>
          </a:p>
        </p:txBody>
      </p:sp>
      <p:sp>
        <p:nvSpPr>
          <p:cNvPr id="22" name="Rectangle 21">
            <a:extLst>
              <a:ext uri="{FF2B5EF4-FFF2-40B4-BE49-F238E27FC236}">
                <a16:creationId xmlns:a16="http://schemas.microsoft.com/office/drawing/2014/main" id="{0E16C215-8046-87D3-1AB5-C334AC0133C6}"/>
              </a:ext>
            </a:extLst>
          </p:cNvPr>
          <p:cNvSpPr/>
          <p:nvPr/>
        </p:nvSpPr>
        <p:spPr>
          <a:xfrm>
            <a:off x="7446739" y="1800646"/>
            <a:ext cx="4495214" cy="4979431"/>
          </a:xfrm>
          <a:prstGeom prst="rect">
            <a:avLst/>
          </a:prstGeom>
          <a:solidFill>
            <a:schemeClr val="accent6">
              <a:lumMod val="75000"/>
            </a:schemeClr>
          </a:solidFill>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58F8A007-5661-8F4F-3CF5-75BB89548E0B}"/>
              </a:ext>
            </a:extLst>
          </p:cNvPr>
          <p:cNvSpPr/>
          <p:nvPr/>
        </p:nvSpPr>
        <p:spPr>
          <a:xfrm>
            <a:off x="4378065" y="1848635"/>
            <a:ext cx="2818628" cy="1894789"/>
          </a:xfrm>
          <a:prstGeom prst="rect">
            <a:avLst/>
          </a:prstGeom>
          <a:solidFill>
            <a:schemeClr val="tx2">
              <a:lumMod val="75000"/>
              <a:lumOff val="25000"/>
            </a:schemeClr>
          </a:solidFill>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BC463758-590E-0C34-6FA2-5845101DCE88}"/>
              </a:ext>
            </a:extLst>
          </p:cNvPr>
          <p:cNvSpPr/>
          <p:nvPr/>
        </p:nvSpPr>
        <p:spPr>
          <a:xfrm>
            <a:off x="453110" y="1848635"/>
            <a:ext cx="3780148" cy="5019729"/>
          </a:xfrm>
          <a:prstGeom prst="rect">
            <a:avLst/>
          </a:prstGeom>
          <a:solidFill>
            <a:schemeClr val="tx2">
              <a:lumMod val="75000"/>
              <a:lumOff val="25000"/>
            </a:schemeClr>
          </a:solidFill>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7DBAD8C5-C224-6895-B0E7-183BDDEC9698}"/>
              </a:ext>
            </a:extLst>
          </p:cNvPr>
          <p:cNvSpPr txBox="1"/>
          <p:nvPr/>
        </p:nvSpPr>
        <p:spPr>
          <a:xfrm>
            <a:off x="5047097" y="29934"/>
            <a:ext cx="10297391" cy="646331"/>
          </a:xfrm>
          <a:prstGeom prst="rect">
            <a:avLst/>
          </a:prstGeom>
          <a:noFill/>
        </p:spPr>
        <p:txBody>
          <a:bodyPr wrap="square" rtlCol="0">
            <a:spAutoFit/>
          </a:bodyPr>
          <a:lstStyle/>
          <a:p>
            <a:r>
              <a:rPr lang="en-US" sz="3600" b="1" dirty="0">
                <a:solidFill>
                  <a:schemeClr val="bg1"/>
                </a:solidFill>
              </a:rPr>
              <a:t>Results</a:t>
            </a:r>
          </a:p>
        </p:txBody>
      </p:sp>
      <p:sp>
        <p:nvSpPr>
          <p:cNvPr id="6" name="TextBox 5">
            <a:extLst>
              <a:ext uri="{FF2B5EF4-FFF2-40B4-BE49-F238E27FC236}">
                <a16:creationId xmlns:a16="http://schemas.microsoft.com/office/drawing/2014/main" id="{7E32B227-272F-FEB4-C937-4878741AD61B}"/>
              </a:ext>
            </a:extLst>
          </p:cNvPr>
          <p:cNvSpPr txBox="1"/>
          <p:nvPr/>
        </p:nvSpPr>
        <p:spPr>
          <a:xfrm>
            <a:off x="1403640" y="449014"/>
            <a:ext cx="2377368" cy="523220"/>
          </a:xfrm>
          <a:prstGeom prst="rect">
            <a:avLst/>
          </a:prstGeom>
          <a:noFill/>
        </p:spPr>
        <p:txBody>
          <a:bodyPr wrap="square" rtlCol="0">
            <a:spAutoFit/>
          </a:bodyPr>
          <a:lstStyle/>
          <a:p>
            <a:r>
              <a:rPr lang="en-US" sz="2800" b="1" dirty="0">
                <a:solidFill>
                  <a:schemeClr val="bg1"/>
                </a:solidFill>
              </a:rPr>
              <a:t>Loss vs Steps</a:t>
            </a:r>
          </a:p>
        </p:txBody>
      </p:sp>
      <p:sp>
        <p:nvSpPr>
          <p:cNvPr id="3" name="Slide Number Placeholder 2">
            <a:extLst>
              <a:ext uri="{FF2B5EF4-FFF2-40B4-BE49-F238E27FC236}">
                <a16:creationId xmlns:a16="http://schemas.microsoft.com/office/drawing/2014/main" id="{47FA134D-78E6-6C01-A110-ADAAB33E2E30}"/>
              </a:ext>
            </a:extLst>
          </p:cNvPr>
          <p:cNvSpPr>
            <a:spLocks noGrp="1"/>
          </p:cNvSpPr>
          <p:nvPr>
            <p:ph type="sldNum" sz="quarter" idx="12"/>
          </p:nvPr>
        </p:nvSpPr>
        <p:spPr/>
        <p:txBody>
          <a:bodyPr/>
          <a:lstStyle/>
          <a:p>
            <a:fld id="{D991E600-26DB-4641-A952-01083BCEDC72}" type="slidenum">
              <a:rPr lang="en-US" smtClean="0"/>
              <a:t>9</a:t>
            </a:fld>
            <a:endParaRPr lang="en-US"/>
          </a:p>
        </p:txBody>
      </p:sp>
      <p:sp>
        <p:nvSpPr>
          <p:cNvPr id="20" name="TextBox 19">
            <a:extLst>
              <a:ext uri="{FF2B5EF4-FFF2-40B4-BE49-F238E27FC236}">
                <a16:creationId xmlns:a16="http://schemas.microsoft.com/office/drawing/2014/main" id="{0586FDAA-B9AB-D8EA-7501-5AD834F7F5D5}"/>
              </a:ext>
            </a:extLst>
          </p:cNvPr>
          <p:cNvSpPr txBox="1"/>
          <p:nvPr/>
        </p:nvSpPr>
        <p:spPr>
          <a:xfrm>
            <a:off x="7956291" y="378883"/>
            <a:ext cx="3166824" cy="523220"/>
          </a:xfrm>
          <a:prstGeom prst="rect">
            <a:avLst/>
          </a:prstGeom>
          <a:noFill/>
        </p:spPr>
        <p:txBody>
          <a:bodyPr wrap="square" rtlCol="0">
            <a:spAutoFit/>
          </a:bodyPr>
          <a:lstStyle/>
          <a:p>
            <a:r>
              <a:rPr lang="en-US" sz="2800" b="1" dirty="0">
                <a:solidFill>
                  <a:schemeClr val="bg1"/>
                </a:solidFill>
              </a:rPr>
              <a:t>Accuracy vs Steps</a:t>
            </a:r>
          </a:p>
        </p:txBody>
      </p:sp>
      <p:sp>
        <p:nvSpPr>
          <p:cNvPr id="21" name="TextBox 20">
            <a:extLst>
              <a:ext uri="{FF2B5EF4-FFF2-40B4-BE49-F238E27FC236}">
                <a16:creationId xmlns:a16="http://schemas.microsoft.com/office/drawing/2014/main" id="{F14087D3-11BA-2F6B-5685-497D21B7FF83}"/>
              </a:ext>
            </a:extLst>
          </p:cNvPr>
          <p:cNvSpPr txBox="1"/>
          <p:nvPr/>
        </p:nvSpPr>
        <p:spPr>
          <a:xfrm>
            <a:off x="154811" y="915554"/>
            <a:ext cx="6114014" cy="523220"/>
          </a:xfrm>
          <a:prstGeom prst="rect">
            <a:avLst/>
          </a:prstGeom>
          <a:noFill/>
        </p:spPr>
        <p:txBody>
          <a:bodyPr wrap="square" rtlCol="0">
            <a:spAutoFit/>
          </a:bodyPr>
          <a:lstStyle/>
          <a:p>
            <a:pPr marL="285750" indent="-285750">
              <a:buFont typeface="Wingdings" pitchFamily="2" charset="2"/>
              <a:buChar char="ü"/>
            </a:pPr>
            <a:r>
              <a:rPr lang="en-GB" sz="1400" dirty="0">
                <a:solidFill>
                  <a:schemeClr val="bg1"/>
                </a:solidFill>
                <a:effectLst/>
                <a:ea typeface="Calibri" panose="020F0502020204030204" pitchFamily="34" charset="0"/>
              </a:rPr>
              <a:t>Calculates hinge loss using current weights, bias, input features, and target labels. Hinge loss for a data point </a:t>
            </a:r>
            <a:r>
              <a:rPr lang="en-GB" sz="1400" dirty="0">
                <a:solidFill>
                  <a:schemeClr val="bg1"/>
                </a:solidFill>
                <a:ea typeface="Calibri" panose="020F0502020204030204" pitchFamily="34" charset="0"/>
              </a:rPr>
              <a:t>can be defined as follows</a:t>
            </a:r>
            <a:r>
              <a:rPr lang="en-GB" sz="1400" dirty="0">
                <a:solidFill>
                  <a:schemeClr val="bg1"/>
                </a:solidFill>
                <a:effectLst/>
              </a:rPr>
              <a:t> </a:t>
            </a:r>
            <a:endParaRPr lang="en-US" sz="1400" dirty="0">
              <a:solidFill>
                <a:schemeClr val="bg1"/>
              </a:solidFill>
            </a:endParaRPr>
          </a:p>
        </p:txBody>
      </p:sp>
      <p:pic>
        <p:nvPicPr>
          <p:cNvPr id="23" name="Picture 22" descr="A graph with blue lines&#10;&#10;Description automatically generated">
            <a:extLst>
              <a:ext uri="{FF2B5EF4-FFF2-40B4-BE49-F238E27FC236}">
                <a16:creationId xmlns:a16="http://schemas.microsoft.com/office/drawing/2014/main" id="{9F7ED24A-CD76-239F-89D0-584C9CA5B502}"/>
              </a:ext>
            </a:extLst>
          </p:cNvPr>
          <p:cNvPicPr>
            <a:picLocks noChangeAspect="1"/>
          </p:cNvPicPr>
          <p:nvPr/>
        </p:nvPicPr>
        <p:blipFill>
          <a:blip r:embed="rId3"/>
          <a:stretch>
            <a:fillRect/>
          </a:stretch>
        </p:blipFill>
        <p:spPr>
          <a:xfrm>
            <a:off x="570775" y="3845804"/>
            <a:ext cx="3544817" cy="2875671"/>
          </a:xfrm>
          <a:prstGeom prst="rect">
            <a:avLst/>
          </a:prstGeom>
        </p:spPr>
      </p:pic>
      <p:pic>
        <p:nvPicPr>
          <p:cNvPr id="25" name="Picture 24" descr="A graph with green lines&#10;&#10;Description automatically generated">
            <a:extLst>
              <a:ext uri="{FF2B5EF4-FFF2-40B4-BE49-F238E27FC236}">
                <a16:creationId xmlns:a16="http://schemas.microsoft.com/office/drawing/2014/main" id="{7C50FAAD-D033-B541-B857-CB43BD26B0C9}"/>
              </a:ext>
            </a:extLst>
          </p:cNvPr>
          <p:cNvPicPr>
            <a:picLocks noChangeAspect="1"/>
          </p:cNvPicPr>
          <p:nvPr/>
        </p:nvPicPr>
        <p:blipFill>
          <a:blip r:embed="rId4"/>
          <a:stretch>
            <a:fillRect/>
          </a:stretch>
        </p:blipFill>
        <p:spPr>
          <a:xfrm>
            <a:off x="7551144" y="1842399"/>
            <a:ext cx="4144205" cy="3330856"/>
          </a:xfrm>
          <a:prstGeom prst="rect">
            <a:avLst/>
          </a:prstGeom>
        </p:spPr>
      </p:pic>
      <p:sp>
        <p:nvSpPr>
          <p:cNvPr id="26" name="TextBox 25">
            <a:extLst>
              <a:ext uri="{FF2B5EF4-FFF2-40B4-BE49-F238E27FC236}">
                <a16:creationId xmlns:a16="http://schemas.microsoft.com/office/drawing/2014/main" id="{931ED13D-C812-CC8A-BEB9-5F41F471AF83}"/>
              </a:ext>
            </a:extLst>
          </p:cNvPr>
          <p:cNvSpPr txBox="1"/>
          <p:nvPr/>
        </p:nvSpPr>
        <p:spPr>
          <a:xfrm>
            <a:off x="7038081" y="539643"/>
            <a:ext cx="5073445" cy="922176"/>
          </a:xfrm>
          <a:prstGeom prst="rect">
            <a:avLst/>
          </a:prstGeom>
          <a:noFill/>
        </p:spPr>
        <p:txBody>
          <a:bodyPr wrap="square" rtlCol="0">
            <a:spAutoFit/>
          </a:bodyPr>
          <a:lstStyle/>
          <a:p>
            <a:pPr marL="457200">
              <a:lnSpc>
                <a:spcPct val="107000"/>
              </a:lnSpc>
              <a:spcAft>
                <a:spcPts val="800"/>
              </a:spcAft>
            </a:pPr>
            <a:r>
              <a:rPr lang="en-GB"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GB"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itchFamily="2" charset="2"/>
              <a:buChar char="ü"/>
            </a:pPr>
            <a:r>
              <a:rPr lang="en-GB" sz="1400" dirty="0">
                <a:solidFill>
                  <a:schemeClr val="bg1"/>
                </a:solidFill>
              </a:rPr>
              <a:t>Calculates accuracy of the model using current weights, bias, input features, and target labels </a:t>
            </a:r>
            <a:endParaRPr lang="en-US" sz="1400" dirty="0">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619F4E-E9D2-50C7-0181-C5F50E9B4B3C}"/>
                  </a:ext>
                </a:extLst>
              </p:cNvPr>
              <p:cNvSpPr txBox="1"/>
              <p:nvPr/>
            </p:nvSpPr>
            <p:spPr>
              <a:xfrm>
                <a:off x="868244" y="1494925"/>
                <a:ext cx="3544817" cy="2871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solidFill>
                                <a:schemeClr val="accent4"/>
                              </a:solidFill>
                              <a:latin typeface="Cambria Math" panose="02040503050406030204" pitchFamily="18" charset="0"/>
                            </a:rPr>
                          </m:ctrlPr>
                        </m:sSubPr>
                        <m:e>
                          <m:r>
                            <a:rPr lang="en-GB" sz="1600" b="1" i="1" smtClean="0">
                              <a:solidFill>
                                <a:schemeClr val="accent4"/>
                              </a:solidFill>
                              <a:latin typeface="Cambria Math" panose="02040503050406030204" pitchFamily="18" charset="0"/>
                            </a:rPr>
                            <m:t>𝑳</m:t>
                          </m:r>
                        </m:e>
                        <m:sub>
                          <m:r>
                            <a:rPr lang="en-GB" sz="1600" b="1" i="1" smtClean="0">
                              <a:solidFill>
                                <a:schemeClr val="accent4"/>
                              </a:solidFill>
                              <a:latin typeface="Cambria Math" panose="02040503050406030204" pitchFamily="18" charset="0"/>
                            </a:rPr>
                            <m:t>𝒉𝒊𝒏𝒈𝒆</m:t>
                          </m:r>
                        </m:sub>
                      </m:sSub>
                      <m:d>
                        <m:dPr>
                          <m:ctrlPr>
                            <a:rPr lang="en-GB" sz="1600" b="1" i="1" smtClean="0">
                              <a:solidFill>
                                <a:schemeClr val="accent4"/>
                              </a:solidFill>
                              <a:latin typeface="Cambria Math" panose="02040503050406030204" pitchFamily="18" charset="0"/>
                            </a:rPr>
                          </m:ctrlPr>
                        </m:dPr>
                        <m:e>
                          <m:r>
                            <a:rPr lang="en-GB" sz="1600" b="1" i="1" smtClean="0">
                              <a:solidFill>
                                <a:schemeClr val="accent4"/>
                              </a:solidFill>
                              <a:latin typeface="Cambria Math" panose="02040503050406030204" pitchFamily="18" charset="0"/>
                            </a:rPr>
                            <m:t>𝒚</m:t>
                          </m:r>
                          <m:r>
                            <a:rPr lang="en-GB" sz="1600" b="1" i="1" smtClean="0">
                              <a:solidFill>
                                <a:schemeClr val="accent4"/>
                              </a:solidFill>
                              <a:latin typeface="Cambria Math" panose="02040503050406030204" pitchFamily="18" charset="0"/>
                            </a:rPr>
                            <m:t>,</m:t>
                          </m:r>
                          <m:r>
                            <a:rPr lang="en-GB" sz="1600" b="1" i="1" smtClean="0">
                              <a:solidFill>
                                <a:schemeClr val="accent4"/>
                              </a:solidFill>
                              <a:latin typeface="Cambria Math" panose="02040503050406030204" pitchFamily="18" charset="0"/>
                            </a:rPr>
                            <m:t>𝒇</m:t>
                          </m:r>
                          <m:d>
                            <m:dPr>
                              <m:ctrlPr>
                                <a:rPr lang="en-GB" sz="1600" b="1" i="1" smtClean="0">
                                  <a:solidFill>
                                    <a:schemeClr val="accent4"/>
                                  </a:solidFill>
                                  <a:latin typeface="Cambria Math" panose="02040503050406030204" pitchFamily="18" charset="0"/>
                                </a:rPr>
                              </m:ctrlPr>
                            </m:dPr>
                            <m:e>
                              <m:r>
                                <a:rPr lang="en-GB" sz="1600" b="1" i="1" smtClean="0">
                                  <a:solidFill>
                                    <a:schemeClr val="accent4"/>
                                  </a:solidFill>
                                  <a:latin typeface="Cambria Math" panose="02040503050406030204" pitchFamily="18" charset="0"/>
                                </a:rPr>
                                <m:t>𝒙</m:t>
                              </m:r>
                            </m:e>
                          </m:d>
                        </m:e>
                      </m:d>
                      <m:r>
                        <a:rPr lang="en-GB" sz="1600" b="1" i="1" smtClean="0">
                          <a:solidFill>
                            <a:schemeClr val="accent4"/>
                          </a:solidFill>
                          <a:latin typeface="Cambria Math" panose="02040503050406030204" pitchFamily="18" charset="0"/>
                        </a:rPr>
                        <m:t>=</m:t>
                      </m:r>
                      <m:r>
                        <a:rPr lang="en-GB" sz="1600" b="1" i="1" smtClean="0">
                          <a:solidFill>
                            <a:schemeClr val="accent4"/>
                          </a:solidFill>
                          <a:latin typeface="Cambria Math" panose="02040503050406030204" pitchFamily="18" charset="0"/>
                        </a:rPr>
                        <m:t>𝒎𝒂𝒙</m:t>
                      </m:r>
                      <m:r>
                        <a:rPr lang="en-GB" sz="1600" b="1" i="1" smtClean="0">
                          <a:solidFill>
                            <a:schemeClr val="accent4"/>
                          </a:solidFill>
                          <a:latin typeface="Cambria Math" panose="02040503050406030204" pitchFamily="18" charset="0"/>
                        </a:rPr>
                        <m:t>(</m:t>
                      </m:r>
                      <m:r>
                        <a:rPr lang="en-GB" sz="1600" b="1" i="1" smtClean="0">
                          <a:solidFill>
                            <a:schemeClr val="accent4"/>
                          </a:solidFill>
                          <a:latin typeface="Cambria Math" panose="02040503050406030204" pitchFamily="18" charset="0"/>
                        </a:rPr>
                        <m:t>𝟎</m:t>
                      </m:r>
                      <m:r>
                        <a:rPr lang="en-GB" sz="1600" b="1" i="1" smtClean="0">
                          <a:solidFill>
                            <a:schemeClr val="accent4"/>
                          </a:solidFill>
                          <a:latin typeface="Cambria Math" panose="02040503050406030204" pitchFamily="18" charset="0"/>
                        </a:rPr>
                        <m:t>,</m:t>
                      </m:r>
                      <m:r>
                        <a:rPr lang="en-GB" sz="1600" b="1" i="1" smtClean="0">
                          <a:solidFill>
                            <a:schemeClr val="accent4"/>
                          </a:solidFill>
                          <a:latin typeface="Cambria Math" panose="02040503050406030204" pitchFamily="18" charset="0"/>
                        </a:rPr>
                        <m:t>𝟏</m:t>
                      </m:r>
                      <m:r>
                        <a:rPr lang="en-GB" sz="1600" b="1" i="1" smtClean="0">
                          <a:solidFill>
                            <a:schemeClr val="accent4"/>
                          </a:solidFill>
                          <a:latin typeface="Cambria Math" panose="02040503050406030204" pitchFamily="18" charset="0"/>
                        </a:rPr>
                        <m:t>−</m:t>
                      </m:r>
                      <m:r>
                        <a:rPr lang="en-GB" sz="1600" b="1" i="1" smtClean="0">
                          <a:solidFill>
                            <a:schemeClr val="accent4"/>
                          </a:solidFill>
                          <a:latin typeface="Cambria Math" panose="02040503050406030204" pitchFamily="18" charset="0"/>
                        </a:rPr>
                        <m:t>𝒚</m:t>
                      </m:r>
                      <m:r>
                        <a:rPr lang="en-GB" sz="1600" b="1" i="1" smtClean="0">
                          <a:solidFill>
                            <a:schemeClr val="accent4"/>
                          </a:solidFill>
                          <a:latin typeface="Cambria Math" panose="02040503050406030204" pitchFamily="18" charset="0"/>
                        </a:rPr>
                        <m:t>∗</m:t>
                      </m:r>
                      <m:r>
                        <a:rPr lang="en-GB" sz="1600" b="1" i="1" smtClean="0">
                          <a:solidFill>
                            <a:schemeClr val="accent4"/>
                          </a:solidFill>
                          <a:latin typeface="Cambria Math" panose="02040503050406030204" pitchFamily="18" charset="0"/>
                        </a:rPr>
                        <m:t>𝒇</m:t>
                      </m:r>
                      <m:d>
                        <m:dPr>
                          <m:ctrlPr>
                            <a:rPr lang="en-GB" sz="1600" b="1" i="1" smtClean="0">
                              <a:solidFill>
                                <a:schemeClr val="accent4"/>
                              </a:solidFill>
                              <a:latin typeface="Cambria Math" panose="02040503050406030204" pitchFamily="18" charset="0"/>
                            </a:rPr>
                          </m:ctrlPr>
                        </m:dPr>
                        <m:e>
                          <m:r>
                            <a:rPr lang="en-GB" sz="1600" b="1" i="1" smtClean="0">
                              <a:solidFill>
                                <a:schemeClr val="accent4"/>
                              </a:solidFill>
                              <a:latin typeface="Cambria Math" panose="02040503050406030204" pitchFamily="18" charset="0"/>
                            </a:rPr>
                            <m:t>𝒙</m:t>
                          </m:r>
                        </m:e>
                      </m:d>
                      <m:r>
                        <a:rPr lang="en-GB" sz="1600" b="1" i="1" smtClean="0">
                          <a:solidFill>
                            <a:schemeClr val="accent4"/>
                          </a:solidFill>
                          <a:latin typeface="Cambria Math" panose="02040503050406030204" pitchFamily="18" charset="0"/>
                        </a:rPr>
                        <m:t>)</m:t>
                      </m:r>
                    </m:oMath>
                  </m:oMathPara>
                </a14:m>
                <a:endParaRPr lang="en-US" b="1" dirty="0">
                  <a:solidFill>
                    <a:schemeClr val="accent4"/>
                  </a:solidFill>
                </a:endParaRPr>
              </a:p>
            </p:txBody>
          </p:sp>
        </mc:Choice>
        <mc:Fallback xmlns="">
          <p:sp>
            <p:nvSpPr>
              <p:cNvPr id="5" name="TextBox 4">
                <a:extLst>
                  <a:ext uri="{FF2B5EF4-FFF2-40B4-BE49-F238E27FC236}">
                    <a16:creationId xmlns:a16="http://schemas.microsoft.com/office/drawing/2014/main" id="{F4619F4E-E9D2-50C7-0181-C5F50E9B4B3C}"/>
                  </a:ext>
                </a:extLst>
              </p:cNvPr>
              <p:cNvSpPr txBox="1">
                <a:spLocks noRot="1" noChangeAspect="1" noMove="1" noResize="1" noEditPoints="1" noAdjustHandles="1" noChangeArrowheads="1" noChangeShapeType="1" noTextEdit="1"/>
              </p:cNvSpPr>
              <p:nvPr/>
            </p:nvSpPr>
            <p:spPr>
              <a:xfrm>
                <a:off x="868244" y="1494925"/>
                <a:ext cx="3544817" cy="287195"/>
              </a:xfrm>
              <a:prstGeom prst="rect">
                <a:avLst/>
              </a:prstGeom>
              <a:blipFill>
                <a:blip r:embed="rId5"/>
                <a:stretch>
                  <a:fillRect l="-1071" r="-1786" b="-25000"/>
                </a:stretch>
              </a:blipFill>
            </p:spPr>
            <p:txBody>
              <a:bodyPr/>
              <a:lstStyle/>
              <a:p>
                <a:r>
                  <a:rPr lang="en-US">
                    <a:noFill/>
                  </a:rPr>
                  <a:t> </a:t>
                </a:r>
              </a:p>
            </p:txBody>
          </p:sp>
        </mc:Fallback>
      </mc:AlternateContent>
      <p:pic>
        <p:nvPicPr>
          <p:cNvPr id="9" name="Picture 8" descr="A diagram of loss and correct classification&#10;&#10;Description automatically generated">
            <a:extLst>
              <a:ext uri="{FF2B5EF4-FFF2-40B4-BE49-F238E27FC236}">
                <a16:creationId xmlns:a16="http://schemas.microsoft.com/office/drawing/2014/main" id="{C58B194B-9A3F-A859-3D71-7F1C753E89C1}"/>
              </a:ext>
            </a:extLst>
          </p:cNvPr>
          <p:cNvPicPr>
            <a:picLocks noChangeAspect="1"/>
          </p:cNvPicPr>
          <p:nvPr/>
        </p:nvPicPr>
        <p:blipFill>
          <a:blip r:embed="rId6"/>
          <a:stretch>
            <a:fillRect/>
          </a:stretch>
        </p:blipFill>
        <p:spPr>
          <a:xfrm>
            <a:off x="496651" y="1939535"/>
            <a:ext cx="3544817" cy="1729271"/>
          </a:xfrm>
          <a:prstGeom prst="rect">
            <a:avLst/>
          </a:prstGeom>
        </p:spPr>
      </p:pic>
      <p:pic>
        <p:nvPicPr>
          <p:cNvPr id="12" name="Picture 11" descr="A diagram of a plane&#10;&#10;Description automatically generated">
            <a:extLst>
              <a:ext uri="{FF2B5EF4-FFF2-40B4-BE49-F238E27FC236}">
                <a16:creationId xmlns:a16="http://schemas.microsoft.com/office/drawing/2014/main" id="{682C316D-2551-47E9-E13A-C6B7F3802734}"/>
              </a:ext>
            </a:extLst>
          </p:cNvPr>
          <p:cNvPicPr>
            <a:picLocks noChangeAspect="1"/>
          </p:cNvPicPr>
          <p:nvPr/>
        </p:nvPicPr>
        <p:blipFill>
          <a:blip r:embed="rId7"/>
          <a:stretch>
            <a:fillRect/>
          </a:stretch>
        </p:blipFill>
        <p:spPr>
          <a:xfrm>
            <a:off x="4482997" y="1924455"/>
            <a:ext cx="2631716" cy="1736350"/>
          </a:xfrm>
          <a:prstGeom prst="rect">
            <a:avLst/>
          </a:prstGeom>
        </p:spPr>
      </p:pic>
      <p:graphicFrame>
        <p:nvGraphicFramePr>
          <p:cNvPr id="24" name="Table 23">
            <a:extLst>
              <a:ext uri="{FF2B5EF4-FFF2-40B4-BE49-F238E27FC236}">
                <a16:creationId xmlns:a16="http://schemas.microsoft.com/office/drawing/2014/main" id="{652AB094-32BD-3648-E5A6-472A453E0F31}"/>
              </a:ext>
            </a:extLst>
          </p:cNvPr>
          <p:cNvGraphicFramePr>
            <a:graphicFrameLocks noGrp="1"/>
          </p:cNvGraphicFramePr>
          <p:nvPr>
            <p:extLst>
              <p:ext uri="{D42A27DB-BD31-4B8C-83A1-F6EECF244321}">
                <p14:modId xmlns:p14="http://schemas.microsoft.com/office/powerpoint/2010/main" val="2830695356"/>
              </p:ext>
            </p:extLst>
          </p:nvPr>
        </p:nvGraphicFramePr>
        <p:xfrm>
          <a:off x="7594685" y="5262213"/>
          <a:ext cx="4100664" cy="1463040"/>
        </p:xfrm>
        <a:graphic>
          <a:graphicData uri="http://schemas.openxmlformats.org/drawingml/2006/table">
            <a:tbl>
              <a:tblPr firstRow="1" bandRow="1">
                <a:tableStyleId>{F5AB1C69-6EDB-4FF4-983F-18BD219EF322}</a:tableStyleId>
              </a:tblPr>
              <a:tblGrid>
                <a:gridCol w="2050332">
                  <a:extLst>
                    <a:ext uri="{9D8B030D-6E8A-4147-A177-3AD203B41FA5}">
                      <a16:colId xmlns:a16="http://schemas.microsoft.com/office/drawing/2014/main" val="1311311459"/>
                    </a:ext>
                  </a:extLst>
                </a:gridCol>
                <a:gridCol w="2050332">
                  <a:extLst>
                    <a:ext uri="{9D8B030D-6E8A-4147-A177-3AD203B41FA5}">
                      <a16:colId xmlns:a16="http://schemas.microsoft.com/office/drawing/2014/main" val="2351995409"/>
                    </a:ext>
                  </a:extLst>
                </a:gridCol>
              </a:tblGrid>
              <a:tr h="351802">
                <a:tc>
                  <a:txBody>
                    <a:bodyPr/>
                    <a:lstStyle/>
                    <a:p>
                      <a:pPr algn="ctr"/>
                      <a:r>
                        <a:rPr lang="en-US" dirty="0"/>
                        <a:t>SVM Model </a:t>
                      </a:r>
                    </a:p>
                  </a:txBody>
                  <a:tcPr/>
                </a:tc>
                <a:tc>
                  <a:txBody>
                    <a:bodyPr/>
                    <a:lstStyle/>
                    <a:p>
                      <a:pPr algn="ctr"/>
                      <a:r>
                        <a:rPr lang="en-US" dirty="0"/>
                        <a:t>Accuracy</a:t>
                      </a:r>
                    </a:p>
                  </a:txBody>
                  <a:tcPr/>
                </a:tc>
                <a:extLst>
                  <a:ext uri="{0D108BD9-81ED-4DB2-BD59-A6C34878D82A}">
                    <a16:rowId xmlns:a16="http://schemas.microsoft.com/office/drawing/2014/main" val="4283914769"/>
                  </a:ext>
                </a:extLst>
              </a:tr>
              <a:tr h="351802">
                <a:tc>
                  <a:txBody>
                    <a:bodyPr/>
                    <a:lstStyle/>
                    <a:p>
                      <a:pPr algn="ctr"/>
                      <a:r>
                        <a:rPr lang="en-US" dirty="0" err="1"/>
                        <a:t>Scratch_Linear</a:t>
                      </a:r>
                      <a:endParaRPr lang="en-US" dirty="0"/>
                    </a:p>
                  </a:txBody>
                  <a:tcPr/>
                </a:tc>
                <a:tc>
                  <a:txBody>
                    <a:bodyPr/>
                    <a:lstStyle/>
                    <a:p>
                      <a:pPr algn="ctr"/>
                      <a:r>
                        <a:rPr lang="en-US" dirty="0">
                          <a:solidFill>
                            <a:srgbClr val="FF0000"/>
                          </a:solidFill>
                        </a:rPr>
                        <a:t>0.8955</a:t>
                      </a:r>
                    </a:p>
                  </a:txBody>
                  <a:tcPr/>
                </a:tc>
                <a:extLst>
                  <a:ext uri="{0D108BD9-81ED-4DB2-BD59-A6C34878D82A}">
                    <a16:rowId xmlns:a16="http://schemas.microsoft.com/office/drawing/2014/main" val="2757069064"/>
                  </a:ext>
                </a:extLst>
              </a:tr>
              <a:tr h="351802">
                <a:tc>
                  <a:txBody>
                    <a:bodyPr/>
                    <a:lstStyle/>
                    <a:p>
                      <a:pPr algn="ctr"/>
                      <a:r>
                        <a:rPr lang="en-US" dirty="0" err="1"/>
                        <a:t>Inbuilt_Linear</a:t>
                      </a:r>
                      <a:endParaRPr lang="en-US" dirty="0"/>
                    </a:p>
                  </a:txBody>
                  <a:tcPr/>
                </a:tc>
                <a:tc>
                  <a:txBody>
                    <a:bodyPr/>
                    <a:lstStyle/>
                    <a:p>
                      <a:pPr algn="ctr"/>
                      <a:r>
                        <a:rPr lang="en-US" dirty="0"/>
                        <a:t>0.8961</a:t>
                      </a:r>
                    </a:p>
                  </a:txBody>
                  <a:tcPr/>
                </a:tc>
                <a:extLst>
                  <a:ext uri="{0D108BD9-81ED-4DB2-BD59-A6C34878D82A}">
                    <a16:rowId xmlns:a16="http://schemas.microsoft.com/office/drawing/2014/main" val="2248724234"/>
                  </a:ext>
                </a:extLst>
              </a:tr>
              <a:tr h="351802">
                <a:tc>
                  <a:txBody>
                    <a:bodyPr/>
                    <a:lstStyle/>
                    <a:p>
                      <a:pPr algn="ctr"/>
                      <a:r>
                        <a:rPr lang="en-US" dirty="0" err="1"/>
                        <a:t>Inbuilt_RBF</a:t>
                      </a:r>
                      <a:endParaRPr lang="en-US" dirty="0"/>
                    </a:p>
                  </a:txBody>
                  <a:tcPr/>
                </a:tc>
                <a:tc>
                  <a:txBody>
                    <a:bodyPr/>
                    <a:lstStyle/>
                    <a:p>
                      <a:pPr algn="ctr"/>
                      <a:r>
                        <a:rPr lang="en-US" dirty="0"/>
                        <a:t>0.9444</a:t>
                      </a:r>
                    </a:p>
                  </a:txBody>
                  <a:tcPr/>
                </a:tc>
                <a:extLst>
                  <a:ext uri="{0D108BD9-81ED-4DB2-BD59-A6C34878D82A}">
                    <a16:rowId xmlns:a16="http://schemas.microsoft.com/office/drawing/2014/main" val="1957424176"/>
                  </a:ext>
                </a:extLst>
              </a:tr>
            </a:tbl>
          </a:graphicData>
        </a:graphic>
      </p:graphicFrame>
      <p:pic>
        <p:nvPicPr>
          <p:cNvPr id="27" name="Picture 2">
            <a:extLst>
              <a:ext uri="{FF2B5EF4-FFF2-40B4-BE49-F238E27FC236}">
                <a16:creationId xmlns:a16="http://schemas.microsoft.com/office/drawing/2014/main" id="{B8F64205-D401-499F-33D3-CC820C6B6D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2278" y="3817834"/>
            <a:ext cx="2826345" cy="29036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and red text on a white background&#10;&#10;Description automatically generated">
            <a:extLst>
              <a:ext uri="{FF2B5EF4-FFF2-40B4-BE49-F238E27FC236}">
                <a16:creationId xmlns:a16="http://schemas.microsoft.com/office/drawing/2014/main" id="{ACDDCD97-7388-C4C4-F5E2-63E42032D53A}"/>
              </a:ext>
            </a:extLst>
          </p:cNvPr>
          <p:cNvPicPr>
            <a:picLocks noChangeAspect="1"/>
          </p:cNvPicPr>
          <p:nvPr/>
        </p:nvPicPr>
        <p:blipFill>
          <a:blip r:embed="rId9"/>
          <a:stretch>
            <a:fillRect/>
          </a:stretch>
        </p:blipFill>
        <p:spPr>
          <a:xfrm>
            <a:off x="4945466" y="1438774"/>
            <a:ext cx="1842568" cy="365234"/>
          </a:xfrm>
          <a:prstGeom prst="rect">
            <a:avLst/>
          </a:prstGeom>
        </p:spPr>
      </p:pic>
    </p:spTree>
    <p:extLst>
      <p:ext uri="{BB962C8B-B14F-4D97-AF65-F5344CB8AC3E}">
        <p14:creationId xmlns:p14="http://schemas.microsoft.com/office/powerpoint/2010/main" val="395708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21" grpId="0"/>
      <p:bldP spid="26" grpId="0"/>
      <p:bldP spid="5" grpId="0"/>
    </p:bldLst>
  </p:timing>
</p:sld>
</file>

<file path=ppt/theme/theme1.xml><?xml version="1.0" encoding="utf-8"?>
<a:theme xmlns:a="http://schemas.openxmlformats.org/drawingml/2006/main" name="Tropic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4886</TotalTime>
  <Words>3245</Words>
  <Application>Microsoft Macintosh PowerPoint</Application>
  <PresentationFormat>Widescreen</PresentationFormat>
  <Paragraphs>324</Paragraphs>
  <Slides>18</Slides>
  <Notes>14</Notes>
  <HiddenSlides>2</HiddenSlides>
  <MMClips>3</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Aptos</vt:lpstr>
      <vt:lpstr>Aptos Display</vt:lpstr>
      <vt:lpstr>Arial</vt:lpstr>
      <vt:lpstr>Calibri</vt:lpstr>
      <vt:lpstr>Cambria Math</vt:lpstr>
      <vt:lpstr>Gill Sans Nova</vt:lpstr>
      <vt:lpstr>Inter</vt:lpstr>
      <vt:lpstr>Nunito</vt:lpstr>
      <vt:lpstr>Söhne</vt:lpstr>
      <vt:lpstr>Symbol</vt:lpstr>
      <vt:lpstr>TimesNewRomanPS-ItalicMT-Identity-H</vt:lpstr>
      <vt:lpstr>Wingdings</vt:lpstr>
      <vt:lpstr>TropicVTI</vt:lpstr>
      <vt:lpstr>Office Theme</vt:lpstr>
      <vt:lpstr>Handwritten Number Recognition Using Support Vector Machine  Machine Learning Project 1 </vt:lpstr>
      <vt:lpstr>PowerPoint Presentation</vt:lpstr>
      <vt:lpstr>PowerPoint Presentation</vt:lpstr>
      <vt:lpstr>A Survey of Handwritten Character Recognition with MNIST and EMNIST  </vt:lpstr>
      <vt:lpstr>PowerPoint Presentation</vt:lpstr>
      <vt:lpstr>Kernels</vt:lpstr>
      <vt:lpstr>PowerPoint Presentation</vt:lpstr>
      <vt:lpstr>PowerPoint Presentation</vt:lpstr>
      <vt:lpstr>PowerPoint Presentation</vt:lpstr>
      <vt:lpstr>PowerPoint Presentation</vt:lpstr>
      <vt:lpstr>PowerPoint Presentation</vt:lpstr>
      <vt:lpstr>PowerPoint Presentation</vt:lpstr>
      <vt:lpstr>Kernels</vt:lpstr>
      <vt:lpstr>PowerPoint Presentation</vt:lpstr>
      <vt:lpstr>PowerPoint Presentation</vt:lpstr>
      <vt:lpstr>PowerPoint Presentation</vt:lpstr>
      <vt:lpstr>Cost Function of SVM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monitoring and prognosis of electric vehicle motor using intelligent-digital twin  </dc:title>
  <dc:creator>Sheshta Ramgoolam</dc:creator>
  <cp:lastModifiedBy>Sheshta Ramgoolam</cp:lastModifiedBy>
  <cp:revision>86</cp:revision>
  <dcterms:created xsi:type="dcterms:W3CDTF">2024-03-17T15:22:10Z</dcterms:created>
  <dcterms:modified xsi:type="dcterms:W3CDTF">2024-03-28T11:58:28Z</dcterms:modified>
</cp:coreProperties>
</file>